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91" r:id="rId2"/>
    <p:sldId id="292" r:id="rId3"/>
    <p:sldId id="293" r:id="rId4"/>
    <p:sldId id="281" r:id="rId5"/>
    <p:sldId id="282" r:id="rId6"/>
    <p:sldId id="294" r:id="rId7"/>
    <p:sldId id="284" r:id="rId8"/>
    <p:sldId id="285" r:id="rId9"/>
    <p:sldId id="295" r:id="rId10"/>
    <p:sldId id="288" r:id="rId11"/>
    <p:sldId id="299"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4A53"/>
    <a:srgbClr val="535A65"/>
    <a:srgbClr val="ABACAF"/>
    <a:srgbClr val="E1E1E1"/>
    <a:srgbClr val="A5A9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60" autoAdjust="0"/>
    <p:restoredTop sz="94660"/>
  </p:normalViewPr>
  <p:slideViewPr>
    <p:cSldViewPr snapToGrid="0" showGuides="1">
      <p:cViewPr varScale="1">
        <p:scale>
          <a:sx n="114" d="100"/>
          <a:sy n="114" d="100"/>
        </p:scale>
        <p:origin x="654" y="8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image" Target="../media/image6.png"/></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image" Target="../media/image6.png"/></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image" Target="../media/image6.png"/></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Sheet1!$A$1</c:f>
              <c:strCache>
                <c:ptCount val="1"/>
                <c:pt idx="0">
                  <c:v>Photoshop</c:v>
                </c:pt>
              </c:strCache>
            </c:strRef>
          </c:tx>
          <c:spPr>
            <a:blipFill>
              <a:blip xmlns:r="http://schemas.openxmlformats.org/officeDocument/2006/relationships" r:embed="rId1"/>
              <a:stretch>
                <a:fillRect/>
              </a:stretch>
            </a:blipFill>
            <a:ln>
              <a:solidFill>
                <a:schemeClr val="bg1"/>
              </a:solidFill>
            </a:ln>
          </c:spPr>
          <c:dPt>
            <c:idx val="0"/>
            <c:bubble3D val="0"/>
            <c:spPr>
              <a:blipFill>
                <a:blip xmlns:r="http://schemas.openxmlformats.org/officeDocument/2006/relationships" r:embed="rId1"/>
                <a:stretch>
                  <a:fillRect/>
                </a:stretch>
              </a:blipFill>
              <a:ln>
                <a:solidFill>
                  <a:schemeClr val="bg1"/>
                </a:solidFill>
              </a:ln>
            </c:spPr>
            <c:extLst>
              <c:ext xmlns:c16="http://schemas.microsoft.com/office/drawing/2014/chart" uri="{C3380CC4-5D6E-409C-BE32-E72D297353CC}">
                <c16:uniqueId val="{00000001-5BA1-4C8E-8DEB-0F94A904949B}"/>
              </c:ext>
            </c:extLst>
          </c:dPt>
          <c:dPt>
            <c:idx val="1"/>
            <c:bubble3D val="0"/>
            <c:spPr>
              <a:blipFill>
                <a:blip xmlns:r="http://schemas.openxmlformats.org/officeDocument/2006/relationships" r:embed="rId1"/>
                <a:stretch>
                  <a:fillRect/>
                </a:stretch>
              </a:blipFill>
              <a:ln>
                <a:solidFill>
                  <a:schemeClr val="bg1"/>
                </a:solidFill>
              </a:ln>
            </c:spPr>
            <c:extLst>
              <c:ext xmlns:c16="http://schemas.microsoft.com/office/drawing/2014/chart" uri="{C3380CC4-5D6E-409C-BE32-E72D297353CC}">
                <c16:uniqueId val="{00000003-5BA1-4C8E-8DEB-0F94A904949B}"/>
              </c:ext>
            </c:extLst>
          </c:dPt>
          <c:val>
            <c:numRef>
              <c:f>Sheet1!$A$2:$A$3</c:f>
              <c:numCache>
                <c:formatCode>General</c:formatCode>
                <c:ptCount val="2"/>
                <c:pt idx="0">
                  <c:v>2.5</c:v>
                </c:pt>
                <c:pt idx="1">
                  <c:v>7.5</c:v>
                </c:pt>
              </c:numCache>
            </c:numRef>
          </c:val>
          <c:extLst>
            <c:ext xmlns:c16="http://schemas.microsoft.com/office/drawing/2014/chart" uri="{C3380CC4-5D6E-409C-BE32-E72D297353CC}">
              <c16:uniqueId val="{00000004-5BA1-4C8E-8DEB-0F94A904949B}"/>
            </c:ext>
          </c:extLst>
        </c:ser>
        <c:dLbls>
          <c:showLegendKey val="0"/>
          <c:showVal val="0"/>
          <c:showCatName val="0"/>
          <c:showSerName val="0"/>
          <c:showPercent val="0"/>
          <c:showBubbleSize val="0"/>
          <c:showLeaderLines val="1"/>
        </c:dLbls>
        <c:firstSliceAng val="0"/>
        <c:holeSize val="37"/>
      </c:doughnutChart>
    </c:plotArea>
    <c:plotVisOnly val="1"/>
    <c:dispBlanksAs val="gap"/>
    <c:showDLblsOverMax val="0"/>
  </c:chart>
  <c:txPr>
    <a:bodyPr/>
    <a:lstStyle/>
    <a:p>
      <a:pPr>
        <a:defRPr lang="zh-CN" sz="1800"/>
      </a:pPr>
      <a:endParaRPr lang="zh-CN"/>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Sheet1!$A$1</c:f>
              <c:strCache>
                <c:ptCount val="1"/>
                <c:pt idx="0">
                  <c:v>Photoshop</c:v>
                </c:pt>
              </c:strCache>
            </c:strRef>
          </c:tx>
          <c:spPr>
            <a:blipFill>
              <a:blip xmlns:r="http://schemas.openxmlformats.org/officeDocument/2006/relationships" r:embed="rId1"/>
              <a:stretch>
                <a:fillRect/>
              </a:stretch>
            </a:blipFill>
            <a:ln>
              <a:solidFill>
                <a:schemeClr val="bg1"/>
              </a:solidFill>
            </a:ln>
          </c:spPr>
          <c:dPt>
            <c:idx val="0"/>
            <c:bubble3D val="0"/>
            <c:spPr>
              <a:blipFill>
                <a:blip xmlns:r="http://schemas.openxmlformats.org/officeDocument/2006/relationships" r:embed="rId1"/>
                <a:stretch>
                  <a:fillRect/>
                </a:stretch>
              </a:blipFill>
              <a:ln>
                <a:solidFill>
                  <a:schemeClr val="bg1"/>
                </a:solidFill>
              </a:ln>
            </c:spPr>
            <c:extLst>
              <c:ext xmlns:c16="http://schemas.microsoft.com/office/drawing/2014/chart" uri="{C3380CC4-5D6E-409C-BE32-E72D297353CC}">
                <c16:uniqueId val="{00000001-2EA3-46DA-8564-0FC9353C4427}"/>
              </c:ext>
            </c:extLst>
          </c:dPt>
          <c:dPt>
            <c:idx val="1"/>
            <c:bubble3D val="0"/>
            <c:spPr>
              <a:blipFill>
                <a:blip xmlns:r="http://schemas.openxmlformats.org/officeDocument/2006/relationships" r:embed="rId1"/>
                <a:stretch>
                  <a:fillRect/>
                </a:stretch>
              </a:blipFill>
              <a:ln>
                <a:solidFill>
                  <a:schemeClr val="bg1"/>
                </a:solidFill>
              </a:ln>
            </c:spPr>
            <c:extLst>
              <c:ext xmlns:c16="http://schemas.microsoft.com/office/drawing/2014/chart" uri="{C3380CC4-5D6E-409C-BE32-E72D297353CC}">
                <c16:uniqueId val="{00000003-2EA3-46DA-8564-0FC9353C4427}"/>
              </c:ext>
            </c:extLst>
          </c:dPt>
          <c:val>
            <c:numRef>
              <c:f>Sheet1!$A$2:$A$3</c:f>
              <c:numCache>
                <c:formatCode>General</c:formatCode>
                <c:ptCount val="2"/>
                <c:pt idx="0">
                  <c:v>2.5</c:v>
                </c:pt>
                <c:pt idx="1">
                  <c:v>7.5</c:v>
                </c:pt>
              </c:numCache>
            </c:numRef>
          </c:val>
          <c:extLst>
            <c:ext xmlns:c16="http://schemas.microsoft.com/office/drawing/2014/chart" uri="{C3380CC4-5D6E-409C-BE32-E72D297353CC}">
              <c16:uniqueId val="{00000004-2EA3-46DA-8564-0FC9353C4427}"/>
            </c:ext>
          </c:extLst>
        </c:ser>
        <c:dLbls>
          <c:showLegendKey val="0"/>
          <c:showVal val="0"/>
          <c:showCatName val="0"/>
          <c:showSerName val="0"/>
          <c:showPercent val="0"/>
          <c:showBubbleSize val="0"/>
          <c:showLeaderLines val="1"/>
        </c:dLbls>
        <c:firstSliceAng val="0"/>
        <c:holeSize val="37"/>
      </c:doughnutChart>
    </c:plotArea>
    <c:plotVisOnly val="1"/>
    <c:dispBlanksAs val="gap"/>
    <c:showDLblsOverMax val="0"/>
  </c:chart>
  <c:txPr>
    <a:bodyPr/>
    <a:lstStyle/>
    <a:p>
      <a:pPr>
        <a:defRPr lang="zh-CN" sz="1800"/>
      </a:pPr>
      <a:endParaRPr lang="zh-CN"/>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Sheet1!$A$1</c:f>
              <c:strCache>
                <c:ptCount val="1"/>
                <c:pt idx="0">
                  <c:v>Photoshop</c:v>
                </c:pt>
              </c:strCache>
            </c:strRef>
          </c:tx>
          <c:spPr>
            <a:blipFill>
              <a:blip xmlns:r="http://schemas.openxmlformats.org/officeDocument/2006/relationships" r:embed="rId1"/>
              <a:stretch>
                <a:fillRect/>
              </a:stretch>
            </a:blipFill>
            <a:ln>
              <a:solidFill>
                <a:schemeClr val="bg1"/>
              </a:solidFill>
            </a:ln>
          </c:spPr>
          <c:dPt>
            <c:idx val="0"/>
            <c:bubble3D val="0"/>
            <c:extLst>
              <c:ext xmlns:c16="http://schemas.microsoft.com/office/drawing/2014/chart" uri="{C3380CC4-5D6E-409C-BE32-E72D297353CC}">
                <c16:uniqueId val="{00000001-8482-4585-8AC3-0BC869EFA663}"/>
              </c:ext>
            </c:extLst>
          </c:dPt>
          <c:dPt>
            <c:idx val="1"/>
            <c:bubble3D val="0"/>
            <c:extLst>
              <c:ext xmlns:c16="http://schemas.microsoft.com/office/drawing/2014/chart" uri="{C3380CC4-5D6E-409C-BE32-E72D297353CC}">
                <c16:uniqueId val="{00000003-8482-4585-8AC3-0BC869EFA663}"/>
              </c:ext>
            </c:extLst>
          </c:dPt>
          <c:val>
            <c:numRef>
              <c:f>Sheet1!$A$2:$A$3</c:f>
              <c:numCache>
                <c:formatCode>General</c:formatCode>
                <c:ptCount val="2"/>
                <c:pt idx="0">
                  <c:v>2.5</c:v>
                </c:pt>
                <c:pt idx="1">
                  <c:v>7.5</c:v>
                </c:pt>
              </c:numCache>
            </c:numRef>
          </c:val>
          <c:extLst>
            <c:ext xmlns:c16="http://schemas.microsoft.com/office/drawing/2014/chart" uri="{C3380CC4-5D6E-409C-BE32-E72D297353CC}">
              <c16:uniqueId val="{00000004-8482-4585-8AC3-0BC869EFA663}"/>
            </c:ext>
          </c:extLst>
        </c:ser>
        <c:dLbls>
          <c:showLegendKey val="0"/>
          <c:showVal val="0"/>
          <c:showCatName val="0"/>
          <c:showSerName val="0"/>
          <c:showPercent val="0"/>
          <c:showBubbleSize val="0"/>
          <c:showLeaderLines val="1"/>
        </c:dLbls>
        <c:firstSliceAng val="0"/>
        <c:holeSize val="37"/>
      </c:doughnutChart>
    </c:plotArea>
    <c:plotVisOnly val="1"/>
    <c:dispBlanksAs val="gap"/>
    <c:showDLblsOverMax val="0"/>
  </c:chart>
  <c:txPr>
    <a:bodyPr/>
    <a:lstStyle/>
    <a:p>
      <a:pPr>
        <a:defRPr lang="zh-CN" sz="1800"/>
      </a:pPr>
      <a:endParaRPr lang="zh-CN"/>
    </a:p>
  </c:txPr>
  <c:externalData r:id="rId2">
    <c:autoUpdate val="0"/>
  </c:externalData>
</c:chartSpace>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2020/7/4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0E0B5D-8643-46D7-A6A0-050AFAE31061}" type="datetimeFigureOut">
              <a:rPr lang="zh-CN" altLang="en-US" smtClean="0"/>
              <a:t>2020/7/4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2B378F-9D76-4EBA-95A7-D6A21C17A81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emf"/><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chart" Target="../charts/chart3.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78" y="-1956"/>
            <a:ext cx="12195477" cy="6859956"/>
          </a:xfrm>
          <a:prstGeom prst="rect">
            <a:avLst/>
          </a:prstGeom>
        </p:spPr>
      </p:pic>
      <p:sp>
        <p:nvSpPr>
          <p:cNvPr id="8" name="文本框 7"/>
          <p:cNvSpPr txBox="1"/>
          <p:nvPr/>
        </p:nvSpPr>
        <p:spPr>
          <a:xfrm>
            <a:off x="4308252" y="2363275"/>
            <a:ext cx="8365074" cy="923330"/>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defRPr/>
            </a:pPr>
            <a:r>
              <a:rPr lang="zh-CN" altLang="en-US" sz="5400" dirty="0">
                <a:solidFill>
                  <a:srgbClr val="F2F2F2"/>
                </a:solidFill>
                <a:latin typeface="微软雅黑" panose="020B0503020204020204" pitchFamily="34" charset="-122"/>
                <a:ea typeface="微软雅黑" panose="020B0503020204020204" pitchFamily="34" charset="-122"/>
              </a:rPr>
              <a:t>舆情信息预警系统</a:t>
            </a:r>
          </a:p>
        </p:txBody>
      </p:sp>
      <p:sp>
        <p:nvSpPr>
          <p:cNvPr id="76" name="文本框 5"/>
          <p:cNvSpPr txBox="1"/>
          <p:nvPr/>
        </p:nvSpPr>
        <p:spPr>
          <a:xfrm>
            <a:off x="4430475" y="3428400"/>
            <a:ext cx="9192660" cy="276999"/>
          </a:xfrm>
          <a:prstGeom prst="rect">
            <a:avLst/>
          </a:prstGeom>
          <a:noFill/>
          <a:ln w="3175">
            <a:noFill/>
            <a:prstDash val="solid"/>
          </a:ln>
        </p:spPr>
        <p:txBody>
          <a:bodyPr wrap="square" rtlCol="0">
            <a:spAutoFit/>
          </a:bodyPr>
          <a:lstStyle>
            <a:defPPr>
              <a:defRPr lang="zh-CN"/>
            </a:defPPr>
            <a:lvl1pPr algn="ctr">
              <a:defRPr sz="6000" b="1">
                <a:blipFill dpi="0" rotWithShape="1">
                  <a:blip r:embed="rId3"/>
                  <a:srcRect/>
                  <a:stretch>
                    <a:fillRect/>
                  </a:stretch>
                </a:blipFill>
              </a:defRPr>
            </a:lvl1pPr>
          </a:lstStyle>
          <a:p>
            <a:pPr algn="l"/>
            <a:r>
              <a:rPr lang="en-US" altLang="zh-CN" sz="1200" b="0" dirty="0">
                <a:solidFill>
                  <a:schemeClr val="bg1"/>
                </a:solidFill>
                <a:latin typeface="微软雅黑" panose="020B0503020204020204" pitchFamily="34" charset="-122"/>
                <a:ea typeface="微软雅黑" panose="020B0503020204020204" pitchFamily="34" charset="-122"/>
              </a:rPr>
              <a:t>Public opinion information early warning system</a:t>
            </a:r>
          </a:p>
        </p:txBody>
      </p:sp>
      <p:grpSp>
        <p:nvGrpSpPr>
          <p:cNvPr id="77" name="组合 76"/>
          <p:cNvGrpSpPr/>
          <p:nvPr/>
        </p:nvGrpSpPr>
        <p:grpSpPr>
          <a:xfrm>
            <a:off x="4447952" y="4006418"/>
            <a:ext cx="3695567" cy="338554"/>
            <a:chOff x="3109521" y="6517260"/>
            <a:chExt cx="3695567" cy="338554"/>
          </a:xfrm>
          <a:noFill/>
        </p:grpSpPr>
        <p:sp>
          <p:nvSpPr>
            <p:cNvPr id="78" name="文本框 6"/>
            <p:cNvSpPr txBox="1"/>
            <p:nvPr/>
          </p:nvSpPr>
          <p:spPr>
            <a:xfrm>
              <a:off x="3109521" y="6517260"/>
              <a:ext cx="1621278" cy="338554"/>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rgbClr val="303842"/>
                  </a:solidFill>
                  <a:latin typeface="微软雅黑" panose="020B0503020204020204" pitchFamily="34" charset="-122"/>
                  <a:ea typeface="微软雅黑" panose="020B0503020204020204" pitchFamily="34" charset="-122"/>
                </a:rPr>
                <a:t>汇报人：沈国鑫</a:t>
              </a:r>
            </a:p>
          </p:txBody>
        </p:sp>
        <p:sp>
          <p:nvSpPr>
            <p:cNvPr id="79" name="文本框 7"/>
            <p:cNvSpPr txBox="1"/>
            <p:nvPr/>
          </p:nvSpPr>
          <p:spPr>
            <a:xfrm>
              <a:off x="4908038" y="6517260"/>
              <a:ext cx="1897050" cy="338554"/>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rgbClr val="303842"/>
                  </a:solidFill>
                  <a:latin typeface="微软雅黑" panose="020B0503020204020204" pitchFamily="34" charset="-122"/>
                  <a:ea typeface="微软雅黑" panose="020B0503020204020204" pitchFamily="34" charset="-122"/>
                </a:rPr>
                <a:t>指导老师：许方敏</a:t>
              </a:r>
            </a:p>
          </p:txBody>
        </p:sp>
      </p:grpSp>
      <p:pic>
        <p:nvPicPr>
          <p:cNvPr id="9" name="图片 8"/>
          <p:cNvPicPr>
            <a:picLocks noChangeAspect="1"/>
          </p:cNvPicPr>
          <p:nvPr/>
        </p:nvPicPr>
        <p:blipFill rotWithShape="1">
          <a:blip r:embed="rId6" cstate="print">
            <a:extLst>
              <a:ext uri="{28A0092B-C50C-407E-A947-70E740481C1C}">
                <a14:useLocalDpi xmlns:a14="http://schemas.microsoft.com/office/drawing/2010/main" val="0"/>
              </a:ext>
            </a:extLst>
          </a:blip>
          <a:srcRect b="35522"/>
          <a:stretch>
            <a:fillRect/>
          </a:stretch>
        </p:blipFill>
        <p:spPr>
          <a:xfrm>
            <a:off x="165988" y="330238"/>
            <a:ext cx="4310314" cy="5511762"/>
          </a:xfrm>
          <a:prstGeom prst="rect">
            <a:avLst/>
          </a:prstGeom>
          <a:noFill/>
        </p:spPr>
      </p:pic>
      <p:pic>
        <p:nvPicPr>
          <p:cNvPr id="26" name="图片 25"/>
          <p:cNvPicPr>
            <a:picLocks noChangeAspect="1"/>
          </p:cNvPicPr>
          <p:nvPr/>
        </p:nvPicPr>
        <p:blipFill>
          <a:blip r:embed="rId7"/>
          <a:stretch>
            <a:fillRect/>
          </a:stretch>
        </p:blipFill>
        <p:spPr>
          <a:xfrm>
            <a:off x="9866367" y="2382465"/>
            <a:ext cx="1075754" cy="1009116"/>
          </a:xfrm>
          <a:prstGeom prst="rect">
            <a:avLst/>
          </a:prstGeom>
        </p:spPr>
      </p:pic>
      <p:sp>
        <p:nvSpPr>
          <p:cNvPr id="16" name="任意多边形 15"/>
          <p:cNvSpPr/>
          <p:nvPr/>
        </p:nvSpPr>
        <p:spPr>
          <a:xfrm>
            <a:off x="4394367" y="3344781"/>
            <a:ext cx="5472000" cy="45719"/>
          </a:xfrm>
          <a:custGeom>
            <a:avLst/>
            <a:gdLst>
              <a:gd name="connsiteX0" fmla="*/ 0 w 5867400"/>
              <a:gd name="connsiteY0" fmla="*/ 0 h 63500"/>
              <a:gd name="connsiteX1" fmla="*/ 457200 w 5867400"/>
              <a:gd name="connsiteY1" fmla="*/ 25400 h 63500"/>
              <a:gd name="connsiteX2" fmla="*/ 635000 w 5867400"/>
              <a:gd name="connsiteY2" fmla="*/ 50800 h 63500"/>
              <a:gd name="connsiteX3" fmla="*/ 1358900 w 5867400"/>
              <a:gd name="connsiteY3" fmla="*/ 63500 h 63500"/>
              <a:gd name="connsiteX4" fmla="*/ 1955800 w 5867400"/>
              <a:gd name="connsiteY4" fmla="*/ 50800 h 63500"/>
              <a:gd name="connsiteX5" fmla="*/ 2120900 w 5867400"/>
              <a:gd name="connsiteY5" fmla="*/ 38100 h 63500"/>
              <a:gd name="connsiteX6" fmla="*/ 2362200 w 5867400"/>
              <a:gd name="connsiteY6" fmla="*/ 25400 h 63500"/>
              <a:gd name="connsiteX7" fmla="*/ 3073400 w 5867400"/>
              <a:gd name="connsiteY7" fmla="*/ 38100 h 63500"/>
              <a:gd name="connsiteX8" fmla="*/ 3340100 w 5867400"/>
              <a:gd name="connsiteY8" fmla="*/ 50800 h 63500"/>
              <a:gd name="connsiteX9" fmla="*/ 4533900 w 5867400"/>
              <a:gd name="connsiteY9" fmla="*/ 63500 h 63500"/>
              <a:gd name="connsiteX10" fmla="*/ 5473700 w 5867400"/>
              <a:gd name="connsiteY10" fmla="*/ 50800 h 63500"/>
              <a:gd name="connsiteX11" fmla="*/ 5740400 w 5867400"/>
              <a:gd name="connsiteY11" fmla="*/ 25400 h 63500"/>
              <a:gd name="connsiteX12" fmla="*/ 5867400 w 5867400"/>
              <a:gd name="connsiteY12" fmla="*/ 25400 h 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67400" h="63500">
                <a:moveTo>
                  <a:pt x="0" y="0"/>
                </a:moveTo>
                <a:cubicBezTo>
                  <a:pt x="153268" y="6386"/>
                  <a:pt x="304958" y="8484"/>
                  <a:pt x="457200" y="25400"/>
                </a:cubicBezTo>
                <a:cubicBezTo>
                  <a:pt x="530520" y="33547"/>
                  <a:pt x="556287" y="48378"/>
                  <a:pt x="635000" y="50800"/>
                </a:cubicBezTo>
                <a:cubicBezTo>
                  <a:pt x="876223" y="58222"/>
                  <a:pt x="1117600" y="59267"/>
                  <a:pt x="1358900" y="63500"/>
                </a:cubicBezTo>
                <a:lnTo>
                  <a:pt x="1955800" y="50800"/>
                </a:lnTo>
                <a:cubicBezTo>
                  <a:pt x="2010965" y="48961"/>
                  <a:pt x="2065812" y="41543"/>
                  <a:pt x="2120900" y="38100"/>
                </a:cubicBezTo>
                <a:lnTo>
                  <a:pt x="2362200" y="25400"/>
                </a:lnTo>
                <a:lnTo>
                  <a:pt x="3073400" y="38100"/>
                </a:lnTo>
                <a:cubicBezTo>
                  <a:pt x="3162371" y="40411"/>
                  <a:pt x="3251113" y="49252"/>
                  <a:pt x="3340100" y="50800"/>
                </a:cubicBezTo>
                <a:lnTo>
                  <a:pt x="4533900" y="63500"/>
                </a:lnTo>
                <a:lnTo>
                  <a:pt x="5473700" y="50800"/>
                </a:lnTo>
                <a:cubicBezTo>
                  <a:pt x="5562958" y="47981"/>
                  <a:pt x="5651098" y="25400"/>
                  <a:pt x="5740400" y="25400"/>
                </a:cubicBezTo>
                <a:lnTo>
                  <a:pt x="5867400" y="25400"/>
                </a:lnTo>
              </a:path>
            </a:pathLst>
          </a:custGeom>
          <a:noFill/>
          <a:ln w="28575" cap="rnd">
            <a:solidFill>
              <a:schemeClr val="bg1"/>
            </a:solidFill>
          </a:ln>
          <a:effectLst>
            <a:outerShdw blurRad="508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Effect>
                      <a14:colorTemperature colorTemp="47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2" name="组合 1"/>
          <p:cNvGrpSpPr/>
          <p:nvPr/>
        </p:nvGrpSpPr>
        <p:grpSpPr>
          <a:xfrm>
            <a:off x="3585722" y="1838355"/>
            <a:ext cx="4057600" cy="4018530"/>
            <a:chOff x="3295650" y="1529390"/>
            <a:chExt cx="4681537" cy="4636460"/>
          </a:xfrm>
        </p:grpSpPr>
        <p:grpSp>
          <p:nvGrpSpPr>
            <p:cNvPr id="67" name="Group 17"/>
            <p:cNvGrpSpPr/>
            <p:nvPr/>
          </p:nvGrpSpPr>
          <p:grpSpPr>
            <a:xfrm>
              <a:off x="3295650" y="1529390"/>
              <a:ext cx="4681537" cy="4636460"/>
              <a:chOff x="3109913" y="1038859"/>
              <a:chExt cx="5176837" cy="5126991"/>
            </a:xfrm>
            <a:blipFill>
              <a:blip r:embed="rId4"/>
              <a:stretch>
                <a:fillRect/>
              </a:stretch>
            </a:blipFill>
          </p:grpSpPr>
          <p:sp>
            <p:nvSpPr>
              <p:cNvPr id="68" name="Freeform 5"/>
              <p:cNvSpPr/>
              <p:nvPr/>
            </p:nvSpPr>
            <p:spPr bwMode="auto">
              <a:xfrm>
                <a:off x="5249720" y="3604728"/>
                <a:ext cx="2454309" cy="1413483"/>
              </a:xfrm>
              <a:custGeom>
                <a:avLst/>
                <a:gdLst>
                  <a:gd name="T0" fmla="*/ 690 w 2068"/>
                  <a:gd name="T1" fmla="*/ 0 h 1191"/>
                  <a:gd name="T2" fmla="*/ 690 w 2068"/>
                  <a:gd name="T3" fmla="*/ 0 h 1191"/>
                  <a:gd name="T4" fmla="*/ 0 w 2068"/>
                  <a:gd name="T5" fmla="*/ 1191 h 1191"/>
                  <a:gd name="T6" fmla="*/ 0 w 2068"/>
                  <a:gd name="T7" fmla="*/ 1191 h 1191"/>
                  <a:gd name="T8" fmla="*/ 1380 w 2068"/>
                  <a:gd name="T9" fmla="*/ 1189 h 1191"/>
                  <a:gd name="T10" fmla="*/ 2068 w 2068"/>
                  <a:gd name="T11" fmla="*/ 0 h 1191"/>
                  <a:gd name="T12" fmla="*/ 2068 w 2068"/>
                  <a:gd name="T13" fmla="*/ 0 h 1191"/>
                  <a:gd name="T14" fmla="*/ 2068 w 2068"/>
                  <a:gd name="T15" fmla="*/ 0 h 1191"/>
                  <a:gd name="T16" fmla="*/ 690 w 2068"/>
                  <a:gd name="T17" fmla="*/ 0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8" h="1191">
                    <a:moveTo>
                      <a:pt x="690" y="0"/>
                    </a:moveTo>
                    <a:lnTo>
                      <a:pt x="690" y="0"/>
                    </a:lnTo>
                    <a:lnTo>
                      <a:pt x="0" y="1191"/>
                    </a:lnTo>
                    <a:lnTo>
                      <a:pt x="0" y="1191"/>
                    </a:lnTo>
                    <a:lnTo>
                      <a:pt x="1380" y="1189"/>
                    </a:lnTo>
                    <a:lnTo>
                      <a:pt x="2068" y="0"/>
                    </a:lnTo>
                    <a:lnTo>
                      <a:pt x="2068" y="0"/>
                    </a:lnTo>
                    <a:lnTo>
                      <a:pt x="2068" y="0"/>
                    </a:lnTo>
                    <a:lnTo>
                      <a:pt x="690" y="0"/>
                    </a:lnTo>
                    <a:close/>
                  </a:path>
                </a:pathLst>
              </a:custGeom>
              <a:grpFill/>
              <a:ln>
                <a:noFill/>
              </a:ln>
            </p:spPr>
            <p:txBody>
              <a:bodyPr vert="horz" wrap="square" lIns="91440" tIns="45720" rIns="91440" bIns="45720" numCol="1" anchor="t" anchorCtr="0" compatLnSpc="1"/>
              <a:lstStyle/>
              <a:p>
                <a:endParaRPr lang="en-AU"/>
              </a:p>
            </p:txBody>
          </p:sp>
          <p:sp>
            <p:nvSpPr>
              <p:cNvPr id="69" name="Freeform 6"/>
              <p:cNvSpPr/>
              <p:nvPr/>
            </p:nvSpPr>
            <p:spPr bwMode="auto">
              <a:xfrm>
                <a:off x="5249720" y="2185311"/>
                <a:ext cx="2454309" cy="1419417"/>
              </a:xfrm>
              <a:custGeom>
                <a:avLst/>
                <a:gdLst>
                  <a:gd name="T0" fmla="*/ 2 w 2068"/>
                  <a:gd name="T1" fmla="*/ 0 h 1196"/>
                  <a:gd name="T2" fmla="*/ 0 w 2068"/>
                  <a:gd name="T3" fmla="*/ 0 h 1196"/>
                  <a:gd name="T4" fmla="*/ 690 w 2068"/>
                  <a:gd name="T5" fmla="*/ 1196 h 1196"/>
                  <a:gd name="T6" fmla="*/ 690 w 2068"/>
                  <a:gd name="T7" fmla="*/ 1196 h 1196"/>
                  <a:gd name="T8" fmla="*/ 690 w 2068"/>
                  <a:gd name="T9" fmla="*/ 1196 h 1196"/>
                  <a:gd name="T10" fmla="*/ 2068 w 2068"/>
                  <a:gd name="T11" fmla="*/ 1196 h 1196"/>
                  <a:gd name="T12" fmla="*/ 2068 w 2068"/>
                  <a:gd name="T13" fmla="*/ 1196 h 1196"/>
                  <a:gd name="T14" fmla="*/ 1380 w 2068"/>
                  <a:gd name="T15" fmla="*/ 0 h 1196"/>
                  <a:gd name="T16" fmla="*/ 2 w 2068"/>
                  <a:gd name="T17" fmla="*/ 0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8" h="1196">
                    <a:moveTo>
                      <a:pt x="2" y="0"/>
                    </a:moveTo>
                    <a:lnTo>
                      <a:pt x="0" y="0"/>
                    </a:lnTo>
                    <a:lnTo>
                      <a:pt x="690" y="1196"/>
                    </a:lnTo>
                    <a:lnTo>
                      <a:pt x="690" y="1196"/>
                    </a:lnTo>
                    <a:lnTo>
                      <a:pt x="690" y="1196"/>
                    </a:lnTo>
                    <a:lnTo>
                      <a:pt x="2068" y="1196"/>
                    </a:lnTo>
                    <a:lnTo>
                      <a:pt x="2068" y="1196"/>
                    </a:lnTo>
                    <a:lnTo>
                      <a:pt x="1380" y="0"/>
                    </a:lnTo>
                    <a:lnTo>
                      <a:pt x="2" y="0"/>
                    </a:lnTo>
                    <a:close/>
                  </a:path>
                </a:pathLst>
              </a:custGeom>
              <a:grpFill/>
              <a:ln>
                <a:noFill/>
              </a:ln>
            </p:spPr>
            <p:txBody>
              <a:bodyPr vert="horz" wrap="square" lIns="91440" tIns="45720" rIns="91440" bIns="45720" numCol="1" anchor="t" anchorCtr="0" compatLnSpc="1"/>
              <a:lstStyle/>
              <a:p>
                <a:endParaRPr lang="en-AU"/>
              </a:p>
            </p:txBody>
          </p:sp>
          <p:sp>
            <p:nvSpPr>
              <p:cNvPr id="70" name="Freeform 7"/>
              <p:cNvSpPr/>
              <p:nvPr/>
            </p:nvSpPr>
            <p:spPr bwMode="auto">
              <a:xfrm>
                <a:off x="4433199" y="2185311"/>
                <a:ext cx="1635415" cy="2832900"/>
              </a:xfrm>
              <a:custGeom>
                <a:avLst/>
                <a:gdLst>
                  <a:gd name="T0" fmla="*/ 688 w 1378"/>
                  <a:gd name="T1" fmla="*/ 0 h 2387"/>
                  <a:gd name="T2" fmla="*/ 0 w 1378"/>
                  <a:gd name="T3" fmla="*/ 1194 h 2387"/>
                  <a:gd name="T4" fmla="*/ 688 w 1378"/>
                  <a:gd name="T5" fmla="*/ 2387 h 2387"/>
                  <a:gd name="T6" fmla="*/ 1378 w 1378"/>
                  <a:gd name="T7" fmla="*/ 1196 h 2387"/>
                  <a:gd name="T8" fmla="*/ 688 w 1378"/>
                  <a:gd name="T9" fmla="*/ 0 h 2387"/>
                </a:gdLst>
                <a:ahLst/>
                <a:cxnLst>
                  <a:cxn ang="0">
                    <a:pos x="T0" y="T1"/>
                  </a:cxn>
                  <a:cxn ang="0">
                    <a:pos x="T2" y="T3"/>
                  </a:cxn>
                  <a:cxn ang="0">
                    <a:pos x="T4" y="T5"/>
                  </a:cxn>
                  <a:cxn ang="0">
                    <a:pos x="T6" y="T7"/>
                  </a:cxn>
                  <a:cxn ang="0">
                    <a:pos x="T8" y="T9"/>
                  </a:cxn>
                </a:cxnLst>
                <a:rect l="0" t="0" r="r" b="b"/>
                <a:pathLst>
                  <a:path w="1378" h="2387">
                    <a:moveTo>
                      <a:pt x="688" y="0"/>
                    </a:moveTo>
                    <a:lnTo>
                      <a:pt x="0" y="1194"/>
                    </a:lnTo>
                    <a:lnTo>
                      <a:pt x="688" y="2387"/>
                    </a:lnTo>
                    <a:lnTo>
                      <a:pt x="1378" y="1196"/>
                    </a:lnTo>
                    <a:lnTo>
                      <a:pt x="688" y="0"/>
                    </a:lnTo>
                    <a:close/>
                  </a:path>
                </a:pathLst>
              </a:custGeom>
              <a:grpFill/>
              <a:ln>
                <a:noFill/>
              </a:ln>
            </p:spPr>
            <p:txBody>
              <a:bodyPr vert="horz" wrap="square" lIns="91440" tIns="45720" rIns="91440" bIns="45720" numCol="1" anchor="t" anchorCtr="0" compatLnSpc="1"/>
              <a:lstStyle/>
              <a:p>
                <a:endParaRPr lang="en-AU"/>
              </a:p>
            </p:txBody>
          </p:sp>
          <p:sp>
            <p:nvSpPr>
              <p:cNvPr id="71" name="Freeform 8"/>
              <p:cNvSpPr/>
              <p:nvPr/>
            </p:nvSpPr>
            <p:spPr bwMode="auto">
              <a:xfrm>
                <a:off x="5330422" y="3604728"/>
                <a:ext cx="2218136" cy="1277001"/>
              </a:xfrm>
              <a:custGeom>
                <a:avLst/>
                <a:gdLst>
                  <a:gd name="T0" fmla="*/ 622 w 1869"/>
                  <a:gd name="T1" fmla="*/ 0 h 1076"/>
                  <a:gd name="T2" fmla="*/ 622 w 1869"/>
                  <a:gd name="T3" fmla="*/ 0 h 1076"/>
                  <a:gd name="T4" fmla="*/ 0 w 1869"/>
                  <a:gd name="T5" fmla="*/ 1076 h 1076"/>
                  <a:gd name="T6" fmla="*/ 0 w 1869"/>
                  <a:gd name="T7" fmla="*/ 1076 h 1076"/>
                  <a:gd name="T8" fmla="*/ 1244 w 1869"/>
                  <a:gd name="T9" fmla="*/ 1075 h 1076"/>
                  <a:gd name="T10" fmla="*/ 1869 w 1869"/>
                  <a:gd name="T11" fmla="*/ 0 h 1076"/>
                  <a:gd name="T12" fmla="*/ 1869 w 1869"/>
                  <a:gd name="T13" fmla="*/ 0 h 1076"/>
                  <a:gd name="T14" fmla="*/ 1869 w 1869"/>
                  <a:gd name="T15" fmla="*/ 0 h 1076"/>
                  <a:gd name="T16" fmla="*/ 622 w 1869"/>
                  <a:gd name="T17" fmla="*/ 0 h 1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9" h="1076">
                    <a:moveTo>
                      <a:pt x="622" y="0"/>
                    </a:moveTo>
                    <a:lnTo>
                      <a:pt x="622" y="0"/>
                    </a:lnTo>
                    <a:lnTo>
                      <a:pt x="0" y="1076"/>
                    </a:lnTo>
                    <a:lnTo>
                      <a:pt x="0" y="1076"/>
                    </a:lnTo>
                    <a:lnTo>
                      <a:pt x="1244" y="1075"/>
                    </a:lnTo>
                    <a:lnTo>
                      <a:pt x="1869" y="0"/>
                    </a:lnTo>
                    <a:lnTo>
                      <a:pt x="1869" y="0"/>
                    </a:lnTo>
                    <a:lnTo>
                      <a:pt x="1869" y="0"/>
                    </a:lnTo>
                    <a:lnTo>
                      <a:pt x="622" y="0"/>
                    </a:lnTo>
                    <a:close/>
                  </a:path>
                </a:pathLst>
              </a:custGeom>
              <a:grpFill/>
              <a:ln>
                <a:noFill/>
              </a:ln>
            </p:spPr>
            <p:txBody>
              <a:bodyPr vert="horz" wrap="square" lIns="91440" tIns="45720" rIns="91440" bIns="45720" numCol="1" anchor="t" anchorCtr="0" compatLnSpc="1"/>
              <a:lstStyle/>
              <a:p>
                <a:endParaRPr lang="en-AU"/>
              </a:p>
            </p:txBody>
          </p:sp>
          <p:sp>
            <p:nvSpPr>
              <p:cNvPr id="72" name="Freeform 9"/>
              <p:cNvSpPr/>
              <p:nvPr/>
            </p:nvSpPr>
            <p:spPr bwMode="auto">
              <a:xfrm>
                <a:off x="3109913" y="2320607"/>
                <a:ext cx="2220509" cy="1278188"/>
              </a:xfrm>
              <a:custGeom>
                <a:avLst/>
                <a:gdLst>
                  <a:gd name="T0" fmla="*/ 624 w 1871"/>
                  <a:gd name="T1" fmla="*/ 0 h 1077"/>
                  <a:gd name="T2" fmla="*/ 624 w 1871"/>
                  <a:gd name="T3" fmla="*/ 0 h 1077"/>
                  <a:gd name="T4" fmla="*/ 0 w 1871"/>
                  <a:gd name="T5" fmla="*/ 1077 h 1077"/>
                  <a:gd name="T6" fmla="*/ 0 w 1871"/>
                  <a:gd name="T7" fmla="*/ 1077 h 1077"/>
                  <a:gd name="T8" fmla="*/ 1247 w 1871"/>
                  <a:gd name="T9" fmla="*/ 1075 h 1077"/>
                  <a:gd name="T10" fmla="*/ 1871 w 1871"/>
                  <a:gd name="T11" fmla="*/ 0 h 1077"/>
                  <a:gd name="T12" fmla="*/ 1871 w 1871"/>
                  <a:gd name="T13" fmla="*/ 0 h 1077"/>
                  <a:gd name="T14" fmla="*/ 1871 w 1871"/>
                  <a:gd name="T15" fmla="*/ 0 h 1077"/>
                  <a:gd name="T16" fmla="*/ 624 w 1871"/>
                  <a:gd name="T17" fmla="*/ 0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1" h="1077">
                    <a:moveTo>
                      <a:pt x="624" y="0"/>
                    </a:moveTo>
                    <a:lnTo>
                      <a:pt x="624" y="0"/>
                    </a:lnTo>
                    <a:lnTo>
                      <a:pt x="0" y="1077"/>
                    </a:lnTo>
                    <a:lnTo>
                      <a:pt x="0" y="1077"/>
                    </a:lnTo>
                    <a:lnTo>
                      <a:pt x="1247" y="1075"/>
                    </a:lnTo>
                    <a:lnTo>
                      <a:pt x="1871" y="0"/>
                    </a:lnTo>
                    <a:lnTo>
                      <a:pt x="1871" y="0"/>
                    </a:lnTo>
                    <a:lnTo>
                      <a:pt x="1871" y="0"/>
                    </a:lnTo>
                    <a:lnTo>
                      <a:pt x="624" y="0"/>
                    </a:lnTo>
                    <a:close/>
                  </a:path>
                </a:pathLst>
              </a:custGeom>
              <a:grpFill/>
              <a:ln>
                <a:noFill/>
              </a:ln>
            </p:spPr>
            <p:txBody>
              <a:bodyPr vert="horz" wrap="square" lIns="91440" tIns="45720" rIns="91440" bIns="45720" numCol="1" anchor="t" anchorCtr="0" compatLnSpc="1"/>
              <a:lstStyle/>
              <a:p>
                <a:endParaRPr lang="en-AU"/>
              </a:p>
            </p:txBody>
          </p:sp>
          <p:sp>
            <p:nvSpPr>
              <p:cNvPr id="73" name="Freeform 10"/>
              <p:cNvSpPr/>
              <p:nvPr/>
            </p:nvSpPr>
            <p:spPr bwMode="auto">
              <a:xfrm>
                <a:off x="5330422" y="2320607"/>
                <a:ext cx="2218136" cy="1284121"/>
              </a:xfrm>
              <a:custGeom>
                <a:avLst/>
                <a:gdLst>
                  <a:gd name="T0" fmla="*/ 0 w 1869"/>
                  <a:gd name="T1" fmla="*/ 0 h 1082"/>
                  <a:gd name="T2" fmla="*/ 0 w 1869"/>
                  <a:gd name="T3" fmla="*/ 0 h 1082"/>
                  <a:gd name="T4" fmla="*/ 622 w 1869"/>
                  <a:gd name="T5" fmla="*/ 1082 h 1082"/>
                  <a:gd name="T6" fmla="*/ 622 w 1869"/>
                  <a:gd name="T7" fmla="*/ 1082 h 1082"/>
                  <a:gd name="T8" fmla="*/ 622 w 1869"/>
                  <a:gd name="T9" fmla="*/ 1082 h 1082"/>
                  <a:gd name="T10" fmla="*/ 1869 w 1869"/>
                  <a:gd name="T11" fmla="*/ 1082 h 1082"/>
                  <a:gd name="T12" fmla="*/ 1869 w 1869"/>
                  <a:gd name="T13" fmla="*/ 1082 h 1082"/>
                  <a:gd name="T14" fmla="*/ 1244 w 1869"/>
                  <a:gd name="T15" fmla="*/ 0 h 1082"/>
                  <a:gd name="T16" fmla="*/ 0 w 1869"/>
                  <a:gd name="T17" fmla="*/ 0 h 10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9" h="1082">
                    <a:moveTo>
                      <a:pt x="0" y="0"/>
                    </a:moveTo>
                    <a:lnTo>
                      <a:pt x="0" y="0"/>
                    </a:lnTo>
                    <a:lnTo>
                      <a:pt x="622" y="1082"/>
                    </a:lnTo>
                    <a:lnTo>
                      <a:pt x="622" y="1082"/>
                    </a:lnTo>
                    <a:lnTo>
                      <a:pt x="622" y="1082"/>
                    </a:lnTo>
                    <a:lnTo>
                      <a:pt x="1869" y="1082"/>
                    </a:lnTo>
                    <a:lnTo>
                      <a:pt x="1869" y="1082"/>
                    </a:lnTo>
                    <a:lnTo>
                      <a:pt x="1244" y="0"/>
                    </a:lnTo>
                    <a:lnTo>
                      <a:pt x="0" y="0"/>
                    </a:lnTo>
                    <a:close/>
                  </a:path>
                </a:pathLst>
              </a:custGeom>
              <a:grpFill/>
              <a:ln>
                <a:noFill/>
              </a:ln>
            </p:spPr>
            <p:txBody>
              <a:bodyPr vert="horz" wrap="square" lIns="91440" tIns="45720" rIns="91440" bIns="45720" numCol="1" anchor="t" anchorCtr="0" compatLnSpc="1"/>
              <a:lstStyle/>
              <a:p>
                <a:endParaRPr lang="en-AU"/>
              </a:p>
            </p:txBody>
          </p:sp>
          <p:sp>
            <p:nvSpPr>
              <p:cNvPr id="74" name="Freeform 11"/>
              <p:cNvSpPr/>
              <p:nvPr/>
            </p:nvSpPr>
            <p:spPr bwMode="auto">
              <a:xfrm>
                <a:off x="5330422" y="4881729"/>
                <a:ext cx="2218136" cy="1284121"/>
              </a:xfrm>
              <a:custGeom>
                <a:avLst/>
                <a:gdLst>
                  <a:gd name="T0" fmla="*/ 0 w 1869"/>
                  <a:gd name="T1" fmla="*/ 0 h 1082"/>
                  <a:gd name="T2" fmla="*/ 0 w 1869"/>
                  <a:gd name="T3" fmla="*/ 0 h 1082"/>
                  <a:gd name="T4" fmla="*/ 622 w 1869"/>
                  <a:gd name="T5" fmla="*/ 1082 h 1082"/>
                  <a:gd name="T6" fmla="*/ 622 w 1869"/>
                  <a:gd name="T7" fmla="*/ 1082 h 1082"/>
                  <a:gd name="T8" fmla="*/ 622 w 1869"/>
                  <a:gd name="T9" fmla="*/ 1082 h 1082"/>
                  <a:gd name="T10" fmla="*/ 1869 w 1869"/>
                  <a:gd name="T11" fmla="*/ 1082 h 1082"/>
                  <a:gd name="T12" fmla="*/ 1869 w 1869"/>
                  <a:gd name="T13" fmla="*/ 1082 h 1082"/>
                  <a:gd name="T14" fmla="*/ 1246 w 1869"/>
                  <a:gd name="T15" fmla="*/ 0 h 1082"/>
                  <a:gd name="T16" fmla="*/ 0 w 1869"/>
                  <a:gd name="T17" fmla="*/ 0 h 10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9" h="1082">
                    <a:moveTo>
                      <a:pt x="0" y="0"/>
                    </a:moveTo>
                    <a:lnTo>
                      <a:pt x="0" y="0"/>
                    </a:lnTo>
                    <a:lnTo>
                      <a:pt x="622" y="1082"/>
                    </a:lnTo>
                    <a:lnTo>
                      <a:pt x="622" y="1082"/>
                    </a:lnTo>
                    <a:lnTo>
                      <a:pt x="622" y="1082"/>
                    </a:lnTo>
                    <a:lnTo>
                      <a:pt x="1869" y="1082"/>
                    </a:lnTo>
                    <a:lnTo>
                      <a:pt x="1869" y="1082"/>
                    </a:lnTo>
                    <a:lnTo>
                      <a:pt x="1246" y="0"/>
                    </a:lnTo>
                    <a:lnTo>
                      <a:pt x="0" y="0"/>
                    </a:lnTo>
                    <a:close/>
                  </a:path>
                </a:pathLst>
              </a:custGeom>
              <a:grpFill/>
              <a:ln>
                <a:noFill/>
              </a:ln>
            </p:spPr>
            <p:txBody>
              <a:bodyPr vert="horz" wrap="square" lIns="91440" tIns="45720" rIns="91440" bIns="45720" numCol="1" anchor="t" anchorCtr="0" compatLnSpc="1"/>
              <a:lstStyle/>
              <a:p>
                <a:endParaRPr lang="en-AU"/>
              </a:p>
            </p:txBody>
          </p:sp>
          <p:sp>
            <p:nvSpPr>
              <p:cNvPr id="75" name="Freeform 12"/>
              <p:cNvSpPr/>
              <p:nvPr/>
            </p:nvSpPr>
            <p:spPr bwMode="auto">
              <a:xfrm>
                <a:off x="4589857" y="2320607"/>
                <a:ext cx="1478757" cy="2561122"/>
              </a:xfrm>
              <a:custGeom>
                <a:avLst/>
                <a:gdLst>
                  <a:gd name="T0" fmla="*/ 624 w 1246"/>
                  <a:gd name="T1" fmla="*/ 0 h 2158"/>
                  <a:gd name="T2" fmla="*/ 0 w 1246"/>
                  <a:gd name="T3" fmla="*/ 1080 h 2158"/>
                  <a:gd name="T4" fmla="*/ 624 w 1246"/>
                  <a:gd name="T5" fmla="*/ 2158 h 2158"/>
                  <a:gd name="T6" fmla="*/ 1246 w 1246"/>
                  <a:gd name="T7" fmla="*/ 1082 h 2158"/>
                  <a:gd name="T8" fmla="*/ 624 w 1246"/>
                  <a:gd name="T9" fmla="*/ 0 h 2158"/>
                </a:gdLst>
                <a:ahLst/>
                <a:cxnLst>
                  <a:cxn ang="0">
                    <a:pos x="T0" y="T1"/>
                  </a:cxn>
                  <a:cxn ang="0">
                    <a:pos x="T2" y="T3"/>
                  </a:cxn>
                  <a:cxn ang="0">
                    <a:pos x="T4" y="T5"/>
                  </a:cxn>
                  <a:cxn ang="0">
                    <a:pos x="T6" y="T7"/>
                  </a:cxn>
                  <a:cxn ang="0">
                    <a:pos x="T8" y="T9"/>
                  </a:cxn>
                </a:cxnLst>
                <a:rect l="0" t="0" r="r" b="b"/>
                <a:pathLst>
                  <a:path w="1246" h="2158">
                    <a:moveTo>
                      <a:pt x="624" y="0"/>
                    </a:moveTo>
                    <a:lnTo>
                      <a:pt x="0" y="1080"/>
                    </a:lnTo>
                    <a:lnTo>
                      <a:pt x="624" y="2158"/>
                    </a:lnTo>
                    <a:lnTo>
                      <a:pt x="1246" y="1082"/>
                    </a:lnTo>
                    <a:lnTo>
                      <a:pt x="624" y="0"/>
                    </a:lnTo>
                    <a:close/>
                  </a:path>
                </a:pathLst>
              </a:custGeom>
              <a:grpFill/>
              <a:ln>
                <a:noFill/>
              </a:ln>
            </p:spPr>
            <p:txBody>
              <a:bodyPr vert="horz" wrap="square" lIns="91440" tIns="45720" rIns="91440" bIns="45720" numCol="1" anchor="t" anchorCtr="0" compatLnSpc="1"/>
              <a:lstStyle/>
              <a:p>
                <a:endParaRPr lang="en-AU"/>
              </a:p>
            </p:txBody>
          </p:sp>
          <p:sp>
            <p:nvSpPr>
              <p:cNvPr id="76" name="Freeform 13"/>
              <p:cNvSpPr/>
              <p:nvPr/>
            </p:nvSpPr>
            <p:spPr bwMode="auto">
              <a:xfrm>
                <a:off x="6809179" y="1038859"/>
                <a:ext cx="1477571" cy="2561122"/>
              </a:xfrm>
              <a:custGeom>
                <a:avLst/>
                <a:gdLst>
                  <a:gd name="T0" fmla="*/ 623 w 1245"/>
                  <a:gd name="T1" fmla="*/ 0 h 2158"/>
                  <a:gd name="T2" fmla="*/ 0 w 1245"/>
                  <a:gd name="T3" fmla="*/ 1080 h 2158"/>
                  <a:gd name="T4" fmla="*/ 623 w 1245"/>
                  <a:gd name="T5" fmla="*/ 2158 h 2158"/>
                  <a:gd name="T6" fmla="*/ 1245 w 1245"/>
                  <a:gd name="T7" fmla="*/ 1082 h 2158"/>
                  <a:gd name="T8" fmla="*/ 623 w 1245"/>
                  <a:gd name="T9" fmla="*/ 0 h 2158"/>
                </a:gdLst>
                <a:ahLst/>
                <a:cxnLst>
                  <a:cxn ang="0">
                    <a:pos x="T0" y="T1"/>
                  </a:cxn>
                  <a:cxn ang="0">
                    <a:pos x="T2" y="T3"/>
                  </a:cxn>
                  <a:cxn ang="0">
                    <a:pos x="T4" y="T5"/>
                  </a:cxn>
                  <a:cxn ang="0">
                    <a:pos x="T6" y="T7"/>
                  </a:cxn>
                  <a:cxn ang="0">
                    <a:pos x="T8" y="T9"/>
                  </a:cxn>
                </a:cxnLst>
                <a:rect l="0" t="0" r="r" b="b"/>
                <a:pathLst>
                  <a:path w="1245" h="2158">
                    <a:moveTo>
                      <a:pt x="623" y="0"/>
                    </a:moveTo>
                    <a:lnTo>
                      <a:pt x="0" y="1080"/>
                    </a:lnTo>
                    <a:lnTo>
                      <a:pt x="623" y="2158"/>
                    </a:lnTo>
                    <a:lnTo>
                      <a:pt x="1245" y="1082"/>
                    </a:lnTo>
                    <a:lnTo>
                      <a:pt x="623" y="0"/>
                    </a:lnTo>
                    <a:close/>
                  </a:path>
                </a:pathLst>
              </a:custGeom>
              <a:grpFill/>
              <a:ln>
                <a:noFill/>
              </a:ln>
            </p:spPr>
            <p:txBody>
              <a:bodyPr vert="horz" wrap="square" lIns="91440" tIns="45720" rIns="91440" bIns="45720" numCol="1" anchor="t" anchorCtr="0" compatLnSpc="1"/>
              <a:lstStyle/>
              <a:p>
                <a:endParaRPr lang="en-AU"/>
              </a:p>
            </p:txBody>
          </p:sp>
        </p:grpSp>
        <p:sp>
          <p:nvSpPr>
            <p:cNvPr id="85" name="Freeform 33"/>
            <p:cNvSpPr>
              <a:spLocks noEditPoints="1"/>
            </p:cNvSpPr>
            <p:nvPr/>
          </p:nvSpPr>
          <p:spPr bwMode="auto">
            <a:xfrm>
              <a:off x="3841750" y="2944834"/>
              <a:ext cx="791739" cy="539059"/>
            </a:xfrm>
            <a:custGeom>
              <a:avLst/>
              <a:gdLst>
                <a:gd name="T0" fmla="*/ 135 w 157"/>
                <a:gd name="T1" fmla="*/ 47 h 107"/>
                <a:gd name="T2" fmla="*/ 137 w 157"/>
                <a:gd name="T3" fmla="*/ 37 h 107"/>
                <a:gd name="T4" fmla="*/ 100 w 157"/>
                <a:gd name="T5" fmla="*/ 0 h 107"/>
                <a:gd name="T6" fmla="*/ 73 w 157"/>
                <a:gd name="T7" fmla="*/ 18 h 107"/>
                <a:gd name="T8" fmla="*/ 46 w 157"/>
                <a:gd name="T9" fmla="*/ 8 h 107"/>
                <a:gd name="T10" fmla="*/ 20 w 157"/>
                <a:gd name="T11" fmla="*/ 40 h 107"/>
                <a:gd name="T12" fmla="*/ 21 w 157"/>
                <a:gd name="T13" fmla="*/ 47 h 107"/>
                <a:gd name="T14" fmla="*/ 0 w 157"/>
                <a:gd name="T15" fmla="*/ 76 h 107"/>
                <a:gd name="T16" fmla="*/ 31 w 157"/>
                <a:gd name="T17" fmla="*/ 107 h 107"/>
                <a:gd name="T18" fmla="*/ 126 w 157"/>
                <a:gd name="T19" fmla="*/ 107 h 107"/>
                <a:gd name="T20" fmla="*/ 157 w 157"/>
                <a:gd name="T21" fmla="*/ 76 h 107"/>
                <a:gd name="T22" fmla="*/ 135 w 157"/>
                <a:gd name="T23" fmla="*/ 47 h 107"/>
                <a:gd name="T24" fmla="*/ 120 w 157"/>
                <a:gd name="T25" fmla="*/ 101 h 107"/>
                <a:gd name="T26" fmla="*/ 79 w 157"/>
                <a:gd name="T27" fmla="*/ 101 h 107"/>
                <a:gd name="T28" fmla="*/ 104 w 157"/>
                <a:gd name="T29" fmla="*/ 76 h 107"/>
                <a:gd name="T30" fmla="*/ 103 w 157"/>
                <a:gd name="T31" fmla="*/ 73 h 107"/>
                <a:gd name="T32" fmla="*/ 92 w 157"/>
                <a:gd name="T33" fmla="*/ 73 h 107"/>
                <a:gd name="T34" fmla="*/ 92 w 157"/>
                <a:gd name="T35" fmla="*/ 68 h 107"/>
                <a:gd name="T36" fmla="*/ 92 w 157"/>
                <a:gd name="T37" fmla="*/ 37 h 107"/>
                <a:gd name="T38" fmla="*/ 90 w 157"/>
                <a:gd name="T39" fmla="*/ 36 h 107"/>
                <a:gd name="T40" fmla="*/ 64 w 157"/>
                <a:gd name="T41" fmla="*/ 36 h 107"/>
                <a:gd name="T42" fmla="*/ 62 w 157"/>
                <a:gd name="T43" fmla="*/ 38 h 107"/>
                <a:gd name="T44" fmla="*/ 62 w 157"/>
                <a:gd name="T45" fmla="*/ 68 h 107"/>
                <a:gd name="T46" fmla="*/ 62 w 157"/>
                <a:gd name="T47" fmla="*/ 73 h 107"/>
                <a:gd name="T48" fmla="*/ 51 w 157"/>
                <a:gd name="T49" fmla="*/ 73 h 107"/>
                <a:gd name="T50" fmla="*/ 51 w 157"/>
                <a:gd name="T51" fmla="*/ 76 h 107"/>
                <a:gd name="T52" fmla="*/ 76 w 157"/>
                <a:gd name="T53" fmla="*/ 101 h 107"/>
                <a:gd name="T54" fmla="*/ 38 w 157"/>
                <a:gd name="T55" fmla="*/ 101 h 107"/>
                <a:gd name="T56" fmla="*/ 11 w 157"/>
                <a:gd name="T57" fmla="*/ 75 h 107"/>
                <a:gd name="T58" fmla="*/ 29 w 157"/>
                <a:gd name="T59" fmla="*/ 50 h 107"/>
                <a:gd name="T60" fmla="*/ 28 w 157"/>
                <a:gd name="T61" fmla="*/ 44 h 107"/>
                <a:gd name="T62" fmla="*/ 51 w 157"/>
                <a:gd name="T63" fmla="*/ 17 h 107"/>
                <a:gd name="T64" fmla="*/ 75 w 157"/>
                <a:gd name="T65" fmla="*/ 30 h 107"/>
                <a:gd name="T66" fmla="*/ 98 w 157"/>
                <a:gd name="T67" fmla="*/ 11 h 107"/>
                <a:gd name="T68" fmla="*/ 128 w 157"/>
                <a:gd name="T69" fmla="*/ 42 h 107"/>
                <a:gd name="T70" fmla="*/ 127 w 157"/>
                <a:gd name="T71" fmla="*/ 50 h 107"/>
                <a:gd name="T72" fmla="*/ 147 w 157"/>
                <a:gd name="T73" fmla="*/ 75 h 107"/>
                <a:gd name="T74" fmla="*/ 120 w 157"/>
                <a:gd name="T75"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 h="107">
                  <a:moveTo>
                    <a:pt x="135" y="47"/>
                  </a:moveTo>
                  <a:cubicBezTo>
                    <a:pt x="136" y="44"/>
                    <a:pt x="137" y="40"/>
                    <a:pt x="137" y="37"/>
                  </a:cubicBezTo>
                  <a:cubicBezTo>
                    <a:pt x="137" y="17"/>
                    <a:pt x="120" y="0"/>
                    <a:pt x="100" y="0"/>
                  </a:cubicBezTo>
                  <a:cubicBezTo>
                    <a:pt x="76" y="0"/>
                    <a:pt x="73" y="18"/>
                    <a:pt x="73" y="18"/>
                  </a:cubicBezTo>
                  <a:cubicBezTo>
                    <a:pt x="73" y="18"/>
                    <a:pt x="63" y="6"/>
                    <a:pt x="46" y="8"/>
                  </a:cubicBezTo>
                  <a:cubicBezTo>
                    <a:pt x="30" y="11"/>
                    <a:pt x="20" y="25"/>
                    <a:pt x="20" y="40"/>
                  </a:cubicBezTo>
                  <a:cubicBezTo>
                    <a:pt x="20" y="42"/>
                    <a:pt x="20" y="45"/>
                    <a:pt x="21" y="47"/>
                  </a:cubicBezTo>
                  <a:cubicBezTo>
                    <a:pt x="9" y="51"/>
                    <a:pt x="0" y="63"/>
                    <a:pt x="0" y="76"/>
                  </a:cubicBezTo>
                  <a:cubicBezTo>
                    <a:pt x="0" y="93"/>
                    <a:pt x="14" y="107"/>
                    <a:pt x="31" y="107"/>
                  </a:cubicBezTo>
                  <a:cubicBezTo>
                    <a:pt x="126" y="107"/>
                    <a:pt x="126" y="107"/>
                    <a:pt x="126" y="107"/>
                  </a:cubicBezTo>
                  <a:cubicBezTo>
                    <a:pt x="143" y="107"/>
                    <a:pt x="157" y="93"/>
                    <a:pt x="157" y="76"/>
                  </a:cubicBezTo>
                  <a:cubicBezTo>
                    <a:pt x="157" y="62"/>
                    <a:pt x="148" y="51"/>
                    <a:pt x="135" y="47"/>
                  </a:cubicBezTo>
                  <a:close/>
                  <a:moveTo>
                    <a:pt x="120" y="101"/>
                  </a:moveTo>
                  <a:cubicBezTo>
                    <a:pt x="79" y="101"/>
                    <a:pt x="79" y="101"/>
                    <a:pt x="79" y="101"/>
                  </a:cubicBezTo>
                  <a:cubicBezTo>
                    <a:pt x="82" y="97"/>
                    <a:pt x="104" y="76"/>
                    <a:pt x="104" y="76"/>
                  </a:cubicBezTo>
                  <a:cubicBezTo>
                    <a:pt x="104" y="76"/>
                    <a:pt x="107" y="73"/>
                    <a:pt x="103" y="73"/>
                  </a:cubicBezTo>
                  <a:cubicBezTo>
                    <a:pt x="99" y="73"/>
                    <a:pt x="92" y="73"/>
                    <a:pt x="92" y="73"/>
                  </a:cubicBezTo>
                  <a:cubicBezTo>
                    <a:pt x="92" y="73"/>
                    <a:pt x="92" y="71"/>
                    <a:pt x="92" y="68"/>
                  </a:cubicBezTo>
                  <a:cubicBezTo>
                    <a:pt x="92" y="60"/>
                    <a:pt x="92" y="44"/>
                    <a:pt x="92" y="37"/>
                  </a:cubicBezTo>
                  <a:cubicBezTo>
                    <a:pt x="92" y="37"/>
                    <a:pt x="92" y="36"/>
                    <a:pt x="90" y="36"/>
                  </a:cubicBezTo>
                  <a:cubicBezTo>
                    <a:pt x="88" y="36"/>
                    <a:pt x="67" y="36"/>
                    <a:pt x="64" y="36"/>
                  </a:cubicBezTo>
                  <a:cubicBezTo>
                    <a:pt x="62" y="36"/>
                    <a:pt x="62" y="38"/>
                    <a:pt x="62" y="38"/>
                  </a:cubicBezTo>
                  <a:cubicBezTo>
                    <a:pt x="62" y="44"/>
                    <a:pt x="62" y="60"/>
                    <a:pt x="62" y="68"/>
                  </a:cubicBezTo>
                  <a:cubicBezTo>
                    <a:pt x="62" y="71"/>
                    <a:pt x="62" y="73"/>
                    <a:pt x="62" y="73"/>
                  </a:cubicBezTo>
                  <a:cubicBezTo>
                    <a:pt x="62" y="73"/>
                    <a:pt x="54" y="73"/>
                    <a:pt x="51" y="73"/>
                  </a:cubicBezTo>
                  <a:cubicBezTo>
                    <a:pt x="48" y="73"/>
                    <a:pt x="51" y="76"/>
                    <a:pt x="51" y="76"/>
                  </a:cubicBezTo>
                  <a:cubicBezTo>
                    <a:pt x="76" y="101"/>
                    <a:pt x="76" y="101"/>
                    <a:pt x="76" y="101"/>
                  </a:cubicBezTo>
                  <a:cubicBezTo>
                    <a:pt x="38" y="101"/>
                    <a:pt x="38" y="101"/>
                    <a:pt x="38" y="101"/>
                  </a:cubicBezTo>
                  <a:cubicBezTo>
                    <a:pt x="23" y="101"/>
                    <a:pt x="11" y="89"/>
                    <a:pt x="11" y="75"/>
                  </a:cubicBezTo>
                  <a:cubicBezTo>
                    <a:pt x="11" y="63"/>
                    <a:pt x="19" y="54"/>
                    <a:pt x="29" y="50"/>
                  </a:cubicBezTo>
                  <a:cubicBezTo>
                    <a:pt x="28" y="48"/>
                    <a:pt x="28" y="46"/>
                    <a:pt x="28" y="44"/>
                  </a:cubicBezTo>
                  <a:cubicBezTo>
                    <a:pt x="28" y="32"/>
                    <a:pt x="37" y="20"/>
                    <a:pt x="51" y="17"/>
                  </a:cubicBezTo>
                  <a:cubicBezTo>
                    <a:pt x="66" y="16"/>
                    <a:pt x="75" y="30"/>
                    <a:pt x="75" y="30"/>
                  </a:cubicBezTo>
                  <a:cubicBezTo>
                    <a:pt x="75" y="30"/>
                    <a:pt x="77" y="11"/>
                    <a:pt x="98" y="11"/>
                  </a:cubicBezTo>
                  <a:cubicBezTo>
                    <a:pt x="115" y="11"/>
                    <a:pt x="128" y="25"/>
                    <a:pt x="128" y="42"/>
                  </a:cubicBezTo>
                  <a:cubicBezTo>
                    <a:pt x="128" y="45"/>
                    <a:pt x="128" y="48"/>
                    <a:pt x="127" y="50"/>
                  </a:cubicBezTo>
                  <a:cubicBezTo>
                    <a:pt x="138" y="53"/>
                    <a:pt x="147" y="63"/>
                    <a:pt x="147" y="75"/>
                  </a:cubicBezTo>
                  <a:cubicBezTo>
                    <a:pt x="147" y="89"/>
                    <a:pt x="135" y="101"/>
                    <a:pt x="120" y="101"/>
                  </a:cubicBezTo>
                  <a:close/>
                </a:path>
              </a:pathLst>
            </a:custGeom>
            <a:solidFill>
              <a:schemeClr val="bg1"/>
            </a:solidFill>
            <a:ln>
              <a:noFill/>
            </a:ln>
          </p:spPr>
          <p:txBody>
            <a:bodyPr vert="horz" wrap="square" lIns="121920" tIns="60960" rIns="121920" bIns="60960" numCol="1" anchor="t" anchorCtr="0" compatLnSpc="1"/>
            <a:lstStyle/>
            <a:p>
              <a:endParaRPr lang="en-US" sz="2400"/>
            </a:p>
          </p:txBody>
        </p:sp>
        <p:sp>
          <p:nvSpPr>
            <p:cNvPr id="86" name="Freeform 30"/>
            <p:cNvSpPr>
              <a:spLocks noEditPoints="1"/>
            </p:cNvSpPr>
            <p:nvPr/>
          </p:nvSpPr>
          <p:spPr bwMode="auto">
            <a:xfrm>
              <a:off x="6000552" y="5270670"/>
              <a:ext cx="640432" cy="629097"/>
            </a:xfrm>
            <a:custGeom>
              <a:avLst/>
              <a:gdLst>
                <a:gd name="T0" fmla="*/ 82 w 95"/>
                <a:gd name="T1" fmla="*/ 57 h 93"/>
                <a:gd name="T2" fmla="*/ 95 w 95"/>
                <a:gd name="T3" fmla="*/ 51 h 93"/>
                <a:gd name="T4" fmla="*/ 95 w 95"/>
                <a:gd name="T5" fmla="*/ 41 h 93"/>
                <a:gd name="T6" fmla="*/ 82 w 95"/>
                <a:gd name="T7" fmla="*/ 35 h 93"/>
                <a:gd name="T8" fmla="*/ 80 w 95"/>
                <a:gd name="T9" fmla="*/ 30 h 93"/>
                <a:gd name="T10" fmla="*/ 85 w 95"/>
                <a:gd name="T11" fmla="*/ 17 h 93"/>
                <a:gd name="T12" fmla="*/ 77 w 95"/>
                <a:gd name="T13" fmla="*/ 9 h 93"/>
                <a:gd name="T14" fmla="*/ 64 w 95"/>
                <a:gd name="T15" fmla="*/ 15 h 93"/>
                <a:gd name="T16" fmla="*/ 58 w 95"/>
                <a:gd name="T17" fmla="*/ 12 h 93"/>
                <a:gd name="T18" fmla="*/ 53 w 95"/>
                <a:gd name="T19" fmla="*/ 0 h 93"/>
                <a:gd name="T20" fmla="*/ 42 w 95"/>
                <a:gd name="T21" fmla="*/ 0 h 93"/>
                <a:gd name="T22" fmla="*/ 37 w 95"/>
                <a:gd name="T23" fmla="*/ 12 h 93"/>
                <a:gd name="T24" fmla="*/ 31 w 95"/>
                <a:gd name="T25" fmla="*/ 15 h 93"/>
                <a:gd name="T26" fmla="*/ 18 w 95"/>
                <a:gd name="T27" fmla="*/ 10 h 93"/>
                <a:gd name="T28" fmla="*/ 10 w 95"/>
                <a:gd name="T29" fmla="*/ 17 h 93"/>
                <a:gd name="T30" fmla="*/ 15 w 95"/>
                <a:gd name="T31" fmla="*/ 30 h 93"/>
                <a:gd name="T32" fmla="*/ 13 w 95"/>
                <a:gd name="T33" fmla="*/ 36 h 93"/>
                <a:gd name="T34" fmla="*/ 0 w 95"/>
                <a:gd name="T35" fmla="*/ 41 h 93"/>
                <a:gd name="T36" fmla="*/ 0 w 95"/>
                <a:gd name="T37" fmla="*/ 51 h 93"/>
                <a:gd name="T38" fmla="*/ 13 w 95"/>
                <a:gd name="T39" fmla="*/ 57 h 93"/>
                <a:gd name="T40" fmla="*/ 16 w 95"/>
                <a:gd name="T41" fmla="*/ 62 h 93"/>
                <a:gd name="T42" fmla="*/ 10 w 95"/>
                <a:gd name="T43" fmla="*/ 76 h 93"/>
                <a:gd name="T44" fmla="*/ 18 w 95"/>
                <a:gd name="T45" fmla="*/ 83 h 93"/>
                <a:gd name="T46" fmla="*/ 31 w 95"/>
                <a:gd name="T47" fmla="*/ 77 h 93"/>
                <a:gd name="T48" fmla="*/ 37 w 95"/>
                <a:gd name="T49" fmla="*/ 80 h 93"/>
                <a:gd name="T50" fmla="*/ 43 w 95"/>
                <a:gd name="T51" fmla="*/ 93 h 93"/>
                <a:gd name="T52" fmla="*/ 53 w 95"/>
                <a:gd name="T53" fmla="*/ 93 h 93"/>
                <a:gd name="T54" fmla="*/ 58 w 95"/>
                <a:gd name="T55" fmla="*/ 80 h 93"/>
                <a:gd name="T56" fmla="*/ 64 w 95"/>
                <a:gd name="T57" fmla="*/ 77 h 93"/>
                <a:gd name="T58" fmla="*/ 78 w 95"/>
                <a:gd name="T59" fmla="*/ 82 h 93"/>
                <a:gd name="T60" fmla="*/ 85 w 95"/>
                <a:gd name="T61" fmla="*/ 75 h 93"/>
                <a:gd name="T62" fmla="*/ 80 w 95"/>
                <a:gd name="T63" fmla="*/ 62 h 93"/>
                <a:gd name="T64" fmla="*/ 82 w 95"/>
                <a:gd name="T65" fmla="*/ 57 h 93"/>
                <a:gd name="T66" fmla="*/ 48 w 95"/>
                <a:gd name="T67" fmla="*/ 61 h 93"/>
                <a:gd name="T68" fmla="*/ 32 w 95"/>
                <a:gd name="T69" fmla="*/ 46 h 93"/>
                <a:gd name="T70" fmla="*/ 48 w 95"/>
                <a:gd name="T71" fmla="*/ 31 h 93"/>
                <a:gd name="T72" fmla="*/ 63 w 95"/>
                <a:gd name="T73" fmla="*/ 46 h 93"/>
                <a:gd name="T74" fmla="*/ 48 w 95"/>
                <a:gd name="T75" fmla="*/ 6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3">
                  <a:moveTo>
                    <a:pt x="82" y="57"/>
                  </a:moveTo>
                  <a:cubicBezTo>
                    <a:pt x="82" y="57"/>
                    <a:pt x="95" y="52"/>
                    <a:pt x="95" y="51"/>
                  </a:cubicBezTo>
                  <a:cubicBezTo>
                    <a:pt x="95" y="41"/>
                    <a:pt x="95" y="41"/>
                    <a:pt x="95" y="41"/>
                  </a:cubicBezTo>
                  <a:cubicBezTo>
                    <a:pt x="95" y="40"/>
                    <a:pt x="82" y="35"/>
                    <a:pt x="82" y="35"/>
                  </a:cubicBezTo>
                  <a:cubicBezTo>
                    <a:pt x="80" y="30"/>
                    <a:pt x="80" y="30"/>
                    <a:pt x="80" y="30"/>
                  </a:cubicBezTo>
                  <a:cubicBezTo>
                    <a:pt x="80" y="30"/>
                    <a:pt x="85" y="17"/>
                    <a:pt x="85" y="17"/>
                  </a:cubicBezTo>
                  <a:cubicBezTo>
                    <a:pt x="77" y="9"/>
                    <a:pt x="77" y="9"/>
                    <a:pt x="77" y="9"/>
                  </a:cubicBezTo>
                  <a:cubicBezTo>
                    <a:pt x="77" y="9"/>
                    <a:pt x="64" y="15"/>
                    <a:pt x="64" y="15"/>
                  </a:cubicBezTo>
                  <a:cubicBezTo>
                    <a:pt x="58" y="12"/>
                    <a:pt x="58" y="12"/>
                    <a:pt x="58" y="12"/>
                  </a:cubicBezTo>
                  <a:cubicBezTo>
                    <a:pt x="58" y="12"/>
                    <a:pt x="53" y="0"/>
                    <a:pt x="53" y="0"/>
                  </a:cubicBezTo>
                  <a:cubicBezTo>
                    <a:pt x="42" y="0"/>
                    <a:pt x="42" y="0"/>
                    <a:pt x="42" y="0"/>
                  </a:cubicBezTo>
                  <a:cubicBezTo>
                    <a:pt x="41" y="0"/>
                    <a:pt x="37" y="12"/>
                    <a:pt x="37" y="12"/>
                  </a:cubicBezTo>
                  <a:cubicBezTo>
                    <a:pt x="31" y="15"/>
                    <a:pt x="31" y="15"/>
                    <a:pt x="31" y="15"/>
                  </a:cubicBezTo>
                  <a:cubicBezTo>
                    <a:pt x="31" y="15"/>
                    <a:pt x="18" y="9"/>
                    <a:pt x="18" y="10"/>
                  </a:cubicBezTo>
                  <a:cubicBezTo>
                    <a:pt x="10" y="17"/>
                    <a:pt x="10" y="17"/>
                    <a:pt x="10" y="17"/>
                  </a:cubicBezTo>
                  <a:cubicBezTo>
                    <a:pt x="10" y="18"/>
                    <a:pt x="15" y="30"/>
                    <a:pt x="15" y="30"/>
                  </a:cubicBezTo>
                  <a:cubicBezTo>
                    <a:pt x="13" y="36"/>
                    <a:pt x="13" y="36"/>
                    <a:pt x="13" y="36"/>
                  </a:cubicBezTo>
                  <a:cubicBezTo>
                    <a:pt x="13" y="36"/>
                    <a:pt x="0" y="41"/>
                    <a:pt x="0" y="41"/>
                  </a:cubicBezTo>
                  <a:cubicBezTo>
                    <a:pt x="0" y="51"/>
                    <a:pt x="0" y="51"/>
                    <a:pt x="0" y="51"/>
                  </a:cubicBezTo>
                  <a:cubicBezTo>
                    <a:pt x="0" y="52"/>
                    <a:pt x="13" y="57"/>
                    <a:pt x="13" y="57"/>
                  </a:cubicBezTo>
                  <a:cubicBezTo>
                    <a:pt x="16" y="62"/>
                    <a:pt x="16" y="62"/>
                    <a:pt x="16" y="62"/>
                  </a:cubicBezTo>
                  <a:cubicBezTo>
                    <a:pt x="16" y="62"/>
                    <a:pt x="10" y="75"/>
                    <a:pt x="10" y="76"/>
                  </a:cubicBezTo>
                  <a:cubicBezTo>
                    <a:pt x="18" y="83"/>
                    <a:pt x="18" y="83"/>
                    <a:pt x="18" y="83"/>
                  </a:cubicBezTo>
                  <a:cubicBezTo>
                    <a:pt x="18" y="83"/>
                    <a:pt x="31" y="77"/>
                    <a:pt x="31" y="77"/>
                  </a:cubicBezTo>
                  <a:cubicBezTo>
                    <a:pt x="37" y="80"/>
                    <a:pt x="37" y="80"/>
                    <a:pt x="37" y="80"/>
                  </a:cubicBezTo>
                  <a:cubicBezTo>
                    <a:pt x="37" y="80"/>
                    <a:pt x="42" y="93"/>
                    <a:pt x="43" y="93"/>
                  </a:cubicBezTo>
                  <a:cubicBezTo>
                    <a:pt x="53" y="93"/>
                    <a:pt x="53" y="93"/>
                    <a:pt x="53" y="93"/>
                  </a:cubicBezTo>
                  <a:cubicBezTo>
                    <a:pt x="54" y="93"/>
                    <a:pt x="58" y="80"/>
                    <a:pt x="58" y="80"/>
                  </a:cubicBezTo>
                  <a:cubicBezTo>
                    <a:pt x="64" y="77"/>
                    <a:pt x="64" y="77"/>
                    <a:pt x="64" y="77"/>
                  </a:cubicBezTo>
                  <a:cubicBezTo>
                    <a:pt x="64" y="77"/>
                    <a:pt x="77" y="83"/>
                    <a:pt x="78" y="82"/>
                  </a:cubicBezTo>
                  <a:cubicBezTo>
                    <a:pt x="85" y="75"/>
                    <a:pt x="85" y="75"/>
                    <a:pt x="85" y="75"/>
                  </a:cubicBezTo>
                  <a:cubicBezTo>
                    <a:pt x="85" y="75"/>
                    <a:pt x="80" y="62"/>
                    <a:pt x="80" y="62"/>
                  </a:cubicBezTo>
                  <a:lnTo>
                    <a:pt x="82" y="57"/>
                  </a:lnTo>
                  <a:close/>
                  <a:moveTo>
                    <a:pt x="48" y="61"/>
                  </a:moveTo>
                  <a:cubicBezTo>
                    <a:pt x="39" y="61"/>
                    <a:pt x="32" y="54"/>
                    <a:pt x="32" y="46"/>
                  </a:cubicBezTo>
                  <a:cubicBezTo>
                    <a:pt x="32" y="38"/>
                    <a:pt x="39" y="31"/>
                    <a:pt x="48" y="31"/>
                  </a:cubicBezTo>
                  <a:cubicBezTo>
                    <a:pt x="56" y="31"/>
                    <a:pt x="63" y="38"/>
                    <a:pt x="63" y="46"/>
                  </a:cubicBezTo>
                  <a:cubicBezTo>
                    <a:pt x="63" y="54"/>
                    <a:pt x="56" y="61"/>
                    <a:pt x="48" y="61"/>
                  </a:cubicBezTo>
                  <a:close/>
                </a:path>
              </a:pathLst>
            </a:custGeom>
            <a:solidFill>
              <a:schemeClr val="bg1"/>
            </a:solidFill>
            <a:ln>
              <a:noFill/>
            </a:ln>
          </p:spPr>
          <p:txBody>
            <a:bodyPr vert="horz" wrap="square" lIns="121920" tIns="60960" rIns="121920" bIns="60960" numCol="1" anchor="t" anchorCtr="0" compatLnSpc="1"/>
            <a:lstStyle/>
            <a:p>
              <a:endParaRPr lang="en-US" sz="2400"/>
            </a:p>
          </p:txBody>
        </p:sp>
        <p:sp>
          <p:nvSpPr>
            <p:cNvPr id="87" name="Freeform 32"/>
            <p:cNvSpPr/>
            <p:nvPr/>
          </p:nvSpPr>
          <p:spPr bwMode="auto">
            <a:xfrm>
              <a:off x="6994211" y="2410335"/>
              <a:ext cx="629747" cy="556339"/>
            </a:xfrm>
            <a:custGeom>
              <a:avLst/>
              <a:gdLst>
                <a:gd name="T0" fmla="*/ 136 w 136"/>
                <a:gd name="T1" fmla="*/ 48 h 120"/>
                <a:gd name="T2" fmla="*/ 68 w 136"/>
                <a:gd name="T3" fmla="*/ 0 h 120"/>
                <a:gd name="T4" fmla="*/ 0 w 136"/>
                <a:gd name="T5" fmla="*/ 48 h 120"/>
                <a:gd name="T6" fmla="*/ 37 w 136"/>
                <a:gd name="T7" fmla="*/ 91 h 120"/>
                <a:gd name="T8" fmla="*/ 21 w 136"/>
                <a:gd name="T9" fmla="*/ 120 h 120"/>
                <a:gd name="T10" fmla="*/ 72 w 136"/>
                <a:gd name="T11" fmla="*/ 96 h 120"/>
                <a:gd name="T12" fmla="*/ 136 w 13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36" h="120">
                  <a:moveTo>
                    <a:pt x="136" y="48"/>
                  </a:moveTo>
                  <a:cubicBezTo>
                    <a:pt x="136" y="22"/>
                    <a:pt x="105" y="0"/>
                    <a:pt x="68" y="0"/>
                  </a:cubicBezTo>
                  <a:cubicBezTo>
                    <a:pt x="30" y="0"/>
                    <a:pt x="0" y="22"/>
                    <a:pt x="0" y="48"/>
                  </a:cubicBezTo>
                  <a:cubicBezTo>
                    <a:pt x="0" y="67"/>
                    <a:pt x="15" y="83"/>
                    <a:pt x="37" y="91"/>
                  </a:cubicBezTo>
                  <a:cubicBezTo>
                    <a:pt x="38" y="96"/>
                    <a:pt x="36" y="106"/>
                    <a:pt x="21" y="120"/>
                  </a:cubicBezTo>
                  <a:cubicBezTo>
                    <a:pt x="21" y="120"/>
                    <a:pt x="54" y="111"/>
                    <a:pt x="72" y="96"/>
                  </a:cubicBezTo>
                  <a:cubicBezTo>
                    <a:pt x="108" y="94"/>
                    <a:pt x="136" y="73"/>
                    <a:pt x="136" y="48"/>
                  </a:cubicBezTo>
                  <a:close/>
                </a:path>
              </a:pathLst>
            </a:custGeom>
            <a:solidFill>
              <a:schemeClr val="bg1"/>
            </a:solidFill>
            <a:ln>
              <a:noFill/>
            </a:ln>
          </p:spPr>
          <p:txBody>
            <a:bodyPr vert="horz" wrap="square" lIns="121920" tIns="60960" rIns="121920" bIns="60960" numCol="1" anchor="t" anchorCtr="0" compatLnSpc="1"/>
            <a:lstStyle/>
            <a:p>
              <a:endParaRPr lang="en-US" sz="2400"/>
            </a:p>
          </p:txBody>
        </p:sp>
      </p:grpSp>
      <p:grpSp>
        <p:nvGrpSpPr>
          <p:cNvPr id="24" name="组合 23"/>
          <p:cNvGrpSpPr/>
          <p:nvPr/>
        </p:nvGrpSpPr>
        <p:grpSpPr>
          <a:xfrm>
            <a:off x="1046490" y="578744"/>
            <a:ext cx="680710" cy="680710"/>
            <a:chOff x="5519057" y="1743193"/>
            <a:chExt cx="1162288" cy="1162288"/>
          </a:xfrm>
        </p:grpSpPr>
        <p:sp>
          <p:nvSpPr>
            <p:cNvPr id="25" name="矩形 24"/>
            <p:cNvSpPr/>
            <p:nvPr/>
          </p:nvSpPr>
          <p:spPr>
            <a:xfrm>
              <a:off x="5519057" y="1743193"/>
              <a:ext cx="1162288" cy="1162288"/>
            </a:xfrm>
            <a:prstGeom prst="rect">
              <a:avLst/>
            </a:prstGeom>
            <a:blipFill>
              <a:blip r:embed="rId4"/>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6" name="文本框 25"/>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03</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27" name="矩形 26"/>
          <p:cNvSpPr/>
          <p:nvPr/>
        </p:nvSpPr>
        <p:spPr>
          <a:xfrm>
            <a:off x="2051214" y="343457"/>
            <a:ext cx="1800493"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项目研究的进展</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2051214" y="906240"/>
            <a:ext cx="5022106" cy="369332"/>
          </a:xfrm>
          <a:prstGeom prst="snip1Rect">
            <a:avLst>
              <a:gd name="adj" fmla="val 0"/>
            </a:avLst>
          </a:prstGeom>
          <a:noFill/>
          <a:ln w="28575">
            <a:noFill/>
          </a:ln>
        </p:spPr>
        <p:txBody>
          <a:bodyPr wrap="square" rtlCol="0">
            <a:spAutoFit/>
          </a:bodyPr>
          <a:lstStyle/>
          <a:p>
            <a:r>
              <a:rPr lang="en-US" altLang="zh-CN"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The Research Progress</a:t>
            </a:r>
            <a:endParaRPr lang="zh-CN" altLang="en-US"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sp>
        <p:nvSpPr>
          <p:cNvPr id="29" name="文本框 28"/>
          <p:cNvSpPr txBox="1"/>
          <p:nvPr/>
        </p:nvSpPr>
        <p:spPr>
          <a:xfrm>
            <a:off x="7949471" y="2410335"/>
            <a:ext cx="2529341" cy="1687065"/>
          </a:xfrm>
          <a:prstGeom prst="rect">
            <a:avLst/>
          </a:prstGeom>
          <a:noFill/>
        </p:spPr>
        <p:txBody>
          <a:bodyPr wrap="square" rtlCol="0">
            <a:spAutoFit/>
          </a:bodyPr>
          <a:lstStyle/>
          <a:p>
            <a:pP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利用特殊关键词匹配的算法可实现较为精准的对于新闻标题中实体企业的提取以及风险类型的判断。在数据量逐渐增大的情况下采用</a:t>
            </a:r>
            <a:r>
              <a:rPr lang="en-US" altLang="zh-CN" sz="1200" dirty="0">
                <a:solidFill>
                  <a:schemeClr val="bg1">
                    <a:lumMod val="95000"/>
                  </a:schemeClr>
                </a:solidFill>
                <a:latin typeface="微软雅黑" panose="020B0503020204020204" pitchFamily="34" charset="-122"/>
                <a:ea typeface="微软雅黑" panose="020B0503020204020204" pitchFamily="34" charset="-122"/>
              </a:rPr>
              <a:t>Bert</a:t>
            </a:r>
            <a:r>
              <a:rPr lang="zh-CN" altLang="en-US" sz="1200" dirty="0">
                <a:solidFill>
                  <a:schemeClr val="bg1">
                    <a:lumMod val="95000"/>
                  </a:schemeClr>
                </a:solidFill>
                <a:latin typeface="微软雅黑" panose="020B0503020204020204" pitchFamily="34" charset="-122"/>
                <a:ea typeface="微软雅黑" panose="020B0503020204020204" pitchFamily="34" charset="-122"/>
              </a:rPr>
              <a:t>深度学习算法辅助判断提高判断的准确度以及对于未知类型新闻的判断</a:t>
            </a:r>
          </a:p>
        </p:txBody>
      </p:sp>
      <p:sp>
        <p:nvSpPr>
          <p:cNvPr id="30" name="文本框 29"/>
          <p:cNvSpPr txBox="1"/>
          <p:nvPr/>
        </p:nvSpPr>
        <p:spPr>
          <a:xfrm>
            <a:off x="7949472" y="2130936"/>
            <a:ext cx="1798704" cy="338554"/>
          </a:xfrm>
          <a:prstGeom prst="rect">
            <a:avLst/>
          </a:prstGeom>
          <a:noFill/>
        </p:spPr>
        <p:txBody>
          <a:bodyPr wrap="square" rtlCol="0">
            <a:spAutoFit/>
          </a:bodyPr>
          <a:lstStyle/>
          <a:p>
            <a:r>
              <a:rPr lang="zh-CN" altLang="en-US" sz="1600" dirty="0">
                <a:solidFill>
                  <a:schemeClr val="bg1">
                    <a:lumMod val="95000"/>
                  </a:schemeClr>
                </a:solidFill>
                <a:latin typeface="微软雅黑" panose="020B0503020204020204" pitchFamily="34" charset="-122"/>
                <a:ea typeface="微软雅黑" panose="020B0503020204020204" pitchFamily="34" charset="-122"/>
              </a:rPr>
              <a:t>新闻标题</a:t>
            </a:r>
            <a:r>
              <a:rPr lang="en-US" altLang="zh-CN" sz="1600" dirty="0">
                <a:solidFill>
                  <a:schemeClr val="bg1">
                    <a:lumMod val="95000"/>
                  </a:schemeClr>
                </a:solidFill>
                <a:latin typeface="微软雅黑" panose="020B0503020204020204" pitchFamily="34" charset="-122"/>
                <a:ea typeface="微软雅黑" panose="020B0503020204020204" pitchFamily="34" charset="-122"/>
              </a:rPr>
              <a:t>NLP</a:t>
            </a:r>
            <a:r>
              <a:rPr lang="zh-CN" altLang="en-US" sz="1600" dirty="0">
                <a:solidFill>
                  <a:schemeClr val="bg1">
                    <a:lumMod val="95000"/>
                  </a:schemeClr>
                </a:solidFill>
                <a:latin typeface="微软雅黑" panose="020B0503020204020204" pitchFamily="34" charset="-122"/>
                <a:ea typeface="微软雅黑" panose="020B0503020204020204" pitchFamily="34" charset="-122"/>
              </a:rPr>
              <a:t>处理</a:t>
            </a:r>
          </a:p>
        </p:txBody>
      </p:sp>
      <p:sp>
        <p:nvSpPr>
          <p:cNvPr id="31" name="文本框 30"/>
          <p:cNvSpPr txBox="1"/>
          <p:nvPr/>
        </p:nvSpPr>
        <p:spPr>
          <a:xfrm>
            <a:off x="6319483" y="5503794"/>
            <a:ext cx="2529341" cy="763735"/>
          </a:xfrm>
          <a:prstGeom prst="rect">
            <a:avLst/>
          </a:prstGeom>
          <a:noFill/>
        </p:spPr>
        <p:txBody>
          <a:bodyPr wrap="square" rtlCol="0">
            <a:spAutoFit/>
          </a:bodyPr>
          <a:lstStyle/>
          <a:p>
            <a:pP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使用</a:t>
            </a:r>
            <a:r>
              <a:rPr lang="en-US" altLang="zh-CN" sz="1200" dirty="0">
                <a:solidFill>
                  <a:schemeClr val="bg1">
                    <a:lumMod val="95000"/>
                  </a:schemeClr>
                </a:solidFill>
                <a:latin typeface="微软雅黑" panose="020B0503020204020204" pitchFamily="34" charset="-122"/>
                <a:ea typeface="微软雅黑" panose="020B0503020204020204" pitchFamily="34" charset="-122"/>
              </a:rPr>
              <a:t>python</a:t>
            </a:r>
            <a:r>
              <a:rPr lang="zh-CN" altLang="en-US" sz="1200" dirty="0">
                <a:solidFill>
                  <a:schemeClr val="bg1">
                    <a:lumMod val="95000"/>
                  </a:schemeClr>
                </a:solidFill>
                <a:latin typeface="微软雅黑" panose="020B0503020204020204" pitchFamily="34" charset="-122"/>
                <a:ea typeface="微软雅黑" panose="020B0503020204020204" pitchFamily="34" charset="-122"/>
              </a:rPr>
              <a:t>语言编程和</a:t>
            </a:r>
            <a:r>
              <a:rPr lang="en-US" altLang="zh-CN" sz="1200" dirty="0">
                <a:solidFill>
                  <a:schemeClr val="bg1">
                    <a:lumMod val="95000"/>
                  </a:schemeClr>
                </a:solidFill>
                <a:latin typeface="微软雅黑" panose="020B0503020204020204" pitchFamily="34" charset="-122"/>
                <a:ea typeface="微软雅黑" panose="020B0503020204020204" pitchFamily="34" charset="-122"/>
              </a:rPr>
              <a:t>flask</a:t>
            </a:r>
            <a:r>
              <a:rPr lang="zh-CN" altLang="en-US" sz="1200" dirty="0">
                <a:solidFill>
                  <a:schemeClr val="bg1">
                    <a:lumMod val="95000"/>
                  </a:schemeClr>
                </a:solidFill>
                <a:latin typeface="微软雅黑" panose="020B0503020204020204" pitchFamily="34" charset="-122"/>
                <a:ea typeface="微软雅黑" panose="020B0503020204020204" pitchFamily="34" charset="-122"/>
              </a:rPr>
              <a:t>网页框架搭建前端网页提供实时的可视化的监控页面</a:t>
            </a:r>
          </a:p>
        </p:txBody>
      </p:sp>
      <p:sp>
        <p:nvSpPr>
          <p:cNvPr id="32" name="文本框 31"/>
          <p:cNvSpPr txBox="1"/>
          <p:nvPr/>
        </p:nvSpPr>
        <p:spPr>
          <a:xfrm>
            <a:off x="6781834" y="4826711"/>
            <a:ext cx="2017443" cy="338554"/>
          </a:xfrm>
          <a:prstGeom prst="rect">
            <a:avLst/>
          </a:prstGeom>
          <a:noFill/>
        </p:spPr>
        <p:txBody>
          <a:bodyPr wrap="square" rtlCol="0">
            <a:spAutoFit/>
          </a:bodyPr>
          <a:lstStyle/>
          <a:p>
            <a:r>
              <a:rPr lang="zh-CN" altLang="en-US" sz="1600" dirty="0">
                <a:solidFill>
                  <a:schemeClr val="bg1">
                    <a:lumMod val="95000"/>
                  </a:schemeClr>
                </a:solidFill>
                <a:latin typeface="微软雅黑" panose="020B0503020204020204" pitchFamily="34" charset="-122"/>
                <a:ea typeface="微软雅黑" panose="020B0503020204020204" pitchFamily="34" charset="-122"/>
              </a:rPr>
              <a:t>网页端可视化展示</a:t>
            </a:r>
          </a:p>
        </p:txBody>
      </p:sp>
      <p:sp>
        <p:nvSpPr>
          <p:cNvPr id="33" name="文本框 32"/>
          <p:cNvSpPr txBox="1"/>
          <p:nvPr/>
        </p:nvSpPr>
        <p:spPr>
          <a:xfrm>
            <a:off x="982990" y="3136010"/>
            <a:ext cx="2529341" cy="994568"/>
          </a:xfrm>
          <a:prstGeom prst="rect">
            <a:avLst/>
          </a:prstGeom>
          <a:noFill/>
        </p:spPr>
        <p:txBody>
          <a:bodyPr wrap="square" rtlCol="0">
            <a:spAutoFit/>
          </a:bodyPr>
          <a:lstStyle/>
          <a:p>
            <a:pPr algn="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对于给出的两个企业的结构性信息已构建相应的知识图谱以及后台编程实现多个企业一站式构建知识图谱并将知识图谱展示移植到网页端</a:t>
            </a:r>
          </a:p>
        </p:txBody>
      </p:sp>
      <p:sp>
        <p:nvSpPr>
          <p:cNvPr id="34" name="文本框 33"/>
          <p:cNvSpPr txBox="1"/>
          <p:nvPr/>
        </p:nvSpPr>
        <p:spPr>
          <a:xfrm>
            <a:off x="1936525" y="2856611"/>
            <a:ext cx="1575806" cy="338554"/>
          </a:xfrm>
          <a:prstGeom prst="rect">
            <a:avLst/>
          </a:prstGeom>
          <a:noFill/>
        </p:spPr>
        <p:txBody>
          <a:bodyPr wrap="square" rtlCol="0">
            <a:spAutoFit/>
          </a:bodyPr>
          <a:lstStyle/>
          <a:p>
            <a:pPr algn="r"/>
            <a:r>
              <a:rPr lang="zh-CN" altLang="en-US" sz="1600" dirty="0">
                <a:solidFill>
                  <a:schemeClr val="bg1">
                    <a:lumMod val="95000"/>
                  </a:schemeClr>
                </a:solidFill>
                <a:latin typeface="微软雅黑" panose="020B0503020204020204" pitchFamily="34" charset="-122"/>
                <a:ea typeface="微软雅黑" panose="020B0503020204020204" pitchFamily="34" charset="-122"/>
              </a:rPr>
              <a:t>知识图谱构建</a:t>
            </a:r>
          </a:p>
        </p:txBody>
      </p:sp>
      <p:sp>
        <p:nvSpPr>
          <p:cNvPr id="3" name="文本框 2"/>
          <p:cNvSpPr txBox="1"/>
          <p:nvPr/>
        </p:nvSpPr>
        <p:spPr>
          <a:xfrm>
            <a:off x="5325225" y="3492879"/>
            <a:ext cx="1222302" cy="369332"/>
          </a:xfrm>
          <a:prstGeom prst="rect">
            <a:avLst/>
          </a:prstGeom>
          <a:noFill/>
        </p:spPr>
        <p:txBody>
          <a:bodyPr wrap="square" rtlCol="0">
            <a:spAutoFit/>
          </a:bodyPr>
          <a:lstStyle/>
          <a:p>
            <a:pPr algn="ctr"/>
            <a:endParaRPr lang="zh-CN" altLang="en-US" dirty="0">
              <a:solidFill>
                <a:schemeClr val="bg1"/>
              </a:solidFill>
            </a:endParaRPr>
          </a:p>
        </p:txBody>
      </p:sp>
      <p:pic>
        <p:nvPicPr>
          <p:cNvPr id="35" name="图片 34">
            <a:extLst>
              <a:ext uri="{FF2B5EF4-FFF2-40B4-BE49-F238E27FC236}">
                <a16:creationId xmlns:a16="http://schemas.microsoft.com/office/drawing/2014/main" id="{D543061E-5610-4B9F-B162-0D73D7E1EF1E}"/>
              </a:ext>
            </a:extLst>
          </p:cNvPr>
          <p:cNvPicPr>
            <a:picLocks noChangeAspect="1"/>
          </p:cNvPicPr>
          <p:nvPr/>
        </p:nvPicPr>
        <p:blipFill>
          <a:blip r:embed="rId5"/>
          <a:stretch>
            <a:fillRect/>
          </a:stretch>
        </p:blipFill>
        <p:spPr>
          <a:xfrm>
            <a:off x="298149" y="4229478"/>
            <a:ext cx="4104000" cy="21359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图片 4">
            <a:extLst>
              <a:ext uri="{FF2B5EF4-FFF2-40B4-BE49-F238E27FC236}">
                <a16:creationId xmlns:a16="http://schemas.microsoft.com/office/drawing/2014/main" id="{384A4509-E60E-4B1A-A6C0-BE3D8BCBB450}"/>
              </a:ext>
            </a:extLst>
          </p:cNvPr>
          <p:cNvPicPr>
            <a:picLocks noChangeAspect="1"/>
          </p:cNvPicPr>
          <p:nvPr/>
        </p:nvPicPr>
        <p:blipFill>
          <a:blip r:embed="rId6"/>
          <a:stretch>
            <a:fillRect/>
          </a:stretch>
        </p:blipFill>
        <p:spPr>
          <a:xfrm>
            <a:off x="5168623" y="429668"/>
            <a:ext cx="6840000" cy="122286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图片 5">
            <a:extLst>
              <a:ext uri="{FF2B5EF4-FFF2-40B4-BE49-F238E27FC236}">
                <a16:creationId xmlns:a16="http://schemas.microsoft.com/office/drawing/2014/main" id="{2938469A-E9F3-428A-92B5-30FEC5941F85}"/>
              </a:ext>
            </a:extLst>
          </p:cNvPr>
          <p:cNvPicPr>
            <a:picLocks noChangeAspect="1"/>
          </p:cNvPicPr>
          <p:nvPr/>
        </p:nvPicPr>
        <p:blipFill>
          <a:blip r:embed="rId7"/>
          <a:stretch>
            <a:fillRect/>
          </a:stretch>
        </p:blipFill>
        <p:spPr>
          <a:xfrm>
            <a:off x="8721435" y="4023725"/>
            <a:ext cx="3276000" cy="16533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Effect>
                      <a14:colorTemperature colorTemp="47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文本框 9"/>
          <p:cNvSpPr txBox="1"/>
          <p:nvPr/>
        </p:nvSpPr>
        <p:spPr>
          <a:xfrm>
            <a:off x="2329676" y="3971249"/>
            <a:ext cx="7424516" cy="769441"/>
          </a:xfrm>
          <a:prstGeom prst="rect">
            <a:avLst/>
          </a:prstGeom>
          <a:noFill/>
        </p:spPr>
        <p:txBody>
          <a:bodyPr wrap="square" rtlCol="0">
            <a:spAutoFit/>
          </a:bodyPr>
          <a:lstStyle/>
          <a:p>
            <a:pPr algn="ctr"/>
            <a:r>
              <a:rPr lang="zh-CN" altLang="en-US" sz="4400" dirty="0">
                <a:solidFill>
                  <a:schemeClr val="bg1">
                    <a:lumMod val="95000"/>
                  </a:schemeClr>
                </a:solidFill>
                <a:latin typeface="微软雅黑" panose="020B0503020204020204" pitchFamily="34" charset="-122"/>
                <a:ea typeface="微软雅黑" panose="020B0503020204020204" pitchFamily="34" charset="-122"/>
              </a:rPr>
              <a:t>欢迎各位老师指导</a:t>
            </a:r>
          </a:p>
        </p:txBody>
      </p:sp>
      <p:sp>
        <p:nvSpPr>
          <p:cNvPr id="11" name="文本框 19"/>
          <p:cNvSpPr txBox="1"/>
          <p:nvPr/>
        </p:nvSpPr>
        <p:spPr>
          <a:xfrm>
            <a:off x="491757" y="2172456"/>
            <a:ext cx="11100354" cy="186204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1500" dirty="0">
                <a:solidFill>
                  <a:schemeClr val="bg1">
                    <a:lumMod val="95000"/>
                  </a:schemeClr>
                </a:solidFill>
                <a:latin typeface="Road Rage" pitchFamily="50" charset="0"/>
                <a:ea typeface="微软雅黑" panose="020B0503020204020204" pitchFamily="34" charset="-122"/>
                <a:cs typeface="Arial" panose="020B0604020202020204" pitchFamily="34" charset="0"/>
              </a:rPr>
              <a:t>THANK YOU</a:t>
            </a:r>
            <a:endParaRPr lang="zh-CN" altLang="en-US" sz="11500" dirty="0">
              <a:solidFill>
                <a:schemeClr val="bg1">
                  <a:lumMod val="95000"/>
                </a:schemeClr>
              </a:solidFill>
              <a:latin typeface="Road Rage" pitchFamily="50" charset="0"/>
              <a:ea typeface="微软雅黑" panose="020B0503020204020204" pitchFamily="34" charset="-122"/>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56"/>
            <a:ext cx="12195477" cy="6859956"/>
          </a:xfrm>
          <a:prstGeom prst="rect">
            <a:avLst/>
          </a:prstGeom>
        </p:spPr>
      </p:pic>
      <p:sp>
        <p:nvSpPr>
          <p:cNvPr id="25" name="矩形 24"/>
          <p:cNvSpPr/>
          <p:nvPr/>
        </p:nvSpPr>
        <p:spPr>
          <a:xfrm>
            <a:off x="-1511300" y="-1"/>
            <a:ext cx="15214600" cy="41640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梯形 25"/>
          <p:cNvSpPr/>
          <p:nvPr/>
        </p:nvSpPr>
        <p:spPr>
          <a:xfrm rot="10800000">
            <a:off x="4379674" y="418356"/>
            <a:ext cx="3432652" cy="661115"/>
          </a:xfrm>
          <a:prstGeom prst="trapezoid">
            <a:avLst>
              <a:gd name="adj" fmla="val 52992"/>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5486489" y="371586"/>
            <a:ext cx="1270178" cy="707886"/>
          </a:xfrm>
          <a:prstGeom prst="rect">
            <a:avLst/>
          </a:prstGeom>
          <a:noFill/>
        </p:spPr>
        <p:txBody>
          <a:bodyPr wrap="square" rtlCol="0">
            <a:spAutoFit/>
          </a:bodyPr>
          <a:lstStyle/>
          <a:p>
            <a:pPr algn="ctr"/>
            <a:r>
              <a:rPr lang="zh-CN" altLang="en-US" sz="4000" dirty="0">
                <a:solidFill>
                  <a:schemeClr val="bg1"/>
                </a:solidFill>
                <a:latin typeface="微软雅黑" panose="020B0503020204020204" pitchFamily="34" charset="-122"/>
                <a:ea typeface="微软雅黑" panose="020B0503020204020204" pitchFamily="34" charset="-122"/>
              </a:rPr>
              <a:t>目录</a:t>
            </a:r>
          </a:p>
        </p:txBody>
      </p:sp>
      <p:sp>
        <p:nvSpPr>
          <p:cNvPr id="29" name="椭圆 80"/>
          <p:cNvSpPr/>
          <p:nvPr/>
        </p:nvSpPr>
        <p:spPr bwMode="auto">
          <a:xfrm>
            <a:off x="3513924" y="2665687"/>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0" name="椭圆 80"/>
          <p:cNvSpPr/>
          <p:nvPr/>
        </p:nvSpPr>
        <p:spPr bwMode="auto">
          <a:xfrm>
            <a:off x="5709180" y="2665687"/>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1" name="椭圆 80"/>
          <p:cNvSpPr/>
          <p:nvPr/>
        </p:nvSpPr>
        <p:spPr bwMode="auto">
          <a:xfrm>
            <a:off x="7893292" y="2665687"/>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3" name="文本框 32"/>
          <p:cNvSpPr txBox="1"/>
          <p:nvPr/>
        </p:nvSpPr>
        <p:spPr>
          <a:xfrm>
            <a:off x="1374661" y="3758302"/>
            <a:ext cx="4959929"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项目的背景与意义</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1343572" y="4288104"/>
            <a:ext cx="5022106" cy="276999"/>
          </a:xfrm>
          <a:prstGeom prst="snip1Rect">
            <a:avLst>
              <a:gd name="adj" fmla="val 0"/>
            </a:avLst>
          </a:prstGeom>
          <a:noFill/>
          <a:ln w="28575">
            <a:noFill/>
          </a:ln>
        </p:spPr>
        <p:txBody>
          <a:bodyPr wrap="square" rtlCol="0">
            <a:spAutoFit/>
          </a:bodyPr>
          <a:lstStyle/>
          <a:p>
            <a:pPr algn="ctr"/>
            <a:r>
              <a:rPr lang="en-US" altLang="zh-CN" sz="1200" dirty="0">
                <a:solidFill>
                  <a:schemeClr val="bg1"/>
                </a:solidFill>
                <a:latin typeface="Arial" panose="020B0604020202020204" pitchFamily="34" charset="0"/>
                <a:ea typeface="华文仿宋" panose="02010600040101010101" pitchFamily="2" charset="-122"/>
                <a:cs typeface="Arial" panose="020B0604020202020204" pitchFamily="34" charset="0"/>
              </a:rPr>
              <a:t> Background And Significance</a:t>
            </a:r>
            <a:endParaRPr lang="zh-CN" altLang="en-US" sz="1200" dirty="0">
              <a:ln>
                <a:solidFill>
                  <a:srgbClr val="00762F"/>
                </a:solidFill>
              </a:ln>
              <a:solidFill>
                <a:schemeClr val="bg1"/>
              </a:solidFill>
              <a:latin typeface="Arial" panose="020B0604020202020204" pitchFamily="34" charset="0"/>
              <a:ea typeface="华文仿宋" panose="02010600040101010101" pitchFamily="2" charset="-122"/>
              <a:cs typeface="Arial" panose="020B0604020202020204" pitchFamily="34" charset="0"/>
            </a:endParaRPr>
          </a:p>
        </p:txBody>
      </p:sp>
      <p:sp>
        <p:nvSpPr>
          <p:cNvPr id="35" name="文本框 34"/>
          <p:cNvSpPr txBox="1"/>
          <p:nvPr/>
        </p:nvSpPr>
        <p:spPr>
          <a:xfrm>
            <a:off x="3740481" y="3758302"/>
            <a:ext cx="4959929"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项目研究的思路与方法</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3584751" y="4288104"/>
            <a:ext cx="5022106" cy="276999"/>
          </a:xfrm>
          <a:prstGeom prst="snip1Rect">
            <a:avLst>
              <a:gd name="adj" fmla="val 0"/>
            </a:avLst>
          </a:prstGeom>
          <a:noFill/>
          <a:ln w="28575">
            <a:noFill/>
          </a:ln>
        </p:spPr>
        <p:txBody>
          <a:bodyPr wrap="square" rtlCol="0">
            <a:spAutoFit/>
          </a:bodyPr>
          <a:lstStyle/>
          <a:p>
            <a:pPr algn="ctr"/>
            <a:r>
              <a:rPr lang="en-US" altLang="zh-CN" sz="1200" dirty="0">
                <a:solidFill>
                  <a:schemeClr val="bg1"/>
                </a:solidFill>
                <a:latin typeface="Arial" panose="020B0604020202020204" pitchFamily="34" charset="0"/>
                <a:ea typeface="华文仿宋" panose="02010600040101010101" pitchFamily="2" charset="-122"/>
                <a:cs typeface="Arial" panose="020B0604020202020204" pitchFamily="34" charset="0"/>
              </a:rPr>
              <a:t>Ideas And Methods</a:t>
            </a:r>
            <a:endParaRPr lang="zh-CN" altLang="en-US" sz="1200" dirty="0">
              <a:solidFill>
                <a:schemeClr val="bg1"/>
              </a:solidFill>
              <a:latin typeface="Arial" panose="020B0604020202020204" pitchFamily="34" charset="0"/>
              <a:ea typeface="华文仿宋" panose="02010600040101010101" pitchFamily="2" charset="-122"/>
              <a:cs typeface="Arial" panose="020B0604020202020204" pitchFamily="34" charset="0"/>
            </a:endParaRPr>
          </a:p>
        </p:txBody>
      </p:sp>
      <p:sp>
        <p:nvSpPr>
          <p:cNvPr id="37" name="文本框 36"/>
          <p:cNvSpPr txBox="1"/>
          <p:nvPr/>
        </p:nvSpPr>
        <p:spPr>
          <a:xfrm>
            <a:off x="5846486" y="3758302"/>
            <a:ext cx="4959929"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项目研究的进展</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5815397" y="4288104"/>
            <a:ext cx="5022106" cy="276999"/>
          </a:xfrm>
          <a:prstGeom prst="snip1Rect">
            <a:avLst>
              <a:gd name="adj" fmla="val 0"/>
            </a:avLst>
          </a:prstGeom>
          <a:noFill/>
          <a:ln w="28575">
            <a:noFill/>
          </a:ln>
        </p:spPr>
        <p:txBody>
          <a:bodyPr wrap="square" rtlCol="0">
            <a:spAutoFit/>
          </a:bodyPr>
          <a:lstStyle/>
          <a:p>
            <a:pPr algn="ctr"/>
            <a:r>
              <a:rPr lang="en-US" altLang="zh-CN" sz="1200" dirty="0">
                <a:solidFill>
                  <a:schemeClr val="bg1"/>
                </a:solidFill>
                <a:latin typeface="Arial" panose="020B0604020202020204" pitchFamily="34" charset="0"/>
                <a:ea typeface="华文仿宋" panose="02010600040101010101" pitchFamily="2" charset="-122"/>
                <a:cs typeface="Arial" panose="020B0604020202020204" pitchFamily="34" charset="0"/>
              </a:rPr>
              <a:t>The Research Progress</a:t>
            </a:r>
            <a:endParaRPr lang="zh-CN" altLang="en-US" sz="1200" dirty="0">
              <a:solidFill>
                <a:schemeClr val="bg1"/>
              </a:solidFill>
              <a:latin typeface="Arial" panose="020B0604020202020204" pitchFamily="34" charset="0"/>
              <a:ea typeface="华文仿宋" panose="02010600040101010101" pitchFamily="2" charset="-122"/>
              <a:cs typeface="Arial" panose="020B0604020202020204" pitchFamily="34" charset="0"/>
            </a:endParaRPr>
          </a:p>
        </p:txBody>
      </p:sp>
      <p:sp>
        <p:nvSpPr>
          <p:cNvPr id="43" name="文本框 42"/>
          <p:cNvSpPr txBox="1"/>
          <p:nvPr/>
        </p:nvSpPr>
        <p:spPr>
          <a:xfrm>
            <a:off x="3549337" y="2692426"/>
            <a:ext cx="795478" cy="769441"/>
          </a:xfrm>
          <a:prstGeom prst="rect">
            <a:avLst/>
          </a:prstGeom>
          <a:noFill/>
        </p:spPr>
        <p:txBody>
          <a:bodyPr wrap="square" rtlCol="0">
            <a:spAutoFit/>
          </a:bodyPr>
          <a:lstStyle/>
          <a:p>
            <a:pPr algn="ctr"/>
            <a:r>
              <a:rPr lang="en-US" altLang="zh-CN" sz="4400" dirty="0">
                <a:solidFill>
                  <a:schemeClr val="bg1"/>
                </a:solidFill>
              </a:rPr>
              <a:t>01</a:t>
            </a:r>
            <a:endParaRPr lang="zh-CN" altLang="en-US" sz="4400" dirty="0">
              <a:solidFill>
                <a:schemeClr val="bg1"/>
              </a:solidFill>
            </a:endParaRPr>
          </a:p>
        </p:txBody>
      </p:sp>
      <p:sp>
        <p:nvSpPr>
          <p:cNvPr id="44" name="文本框 43"/>
          <p:cNvSpPr txBox="1"/>
          <p:nvPr/>
        </p:nvSpPr>
        <p:spPr>
          <a:xfrm>
            <a:off x="5759539" y="2692426"/>
            <a:ext cx="795478" cy="769441"/>
          </a:xfrm>
          <a:prstGeom prst="rect">
            <a:avLst/>
          </a:prstGeom>
          <a:noFill/>
        </p:spPr>
        <p:txBody>
          <a:bodyPr wrap="square" rtlCol="0">
            <a:spAutoFit/>
          </a:bodyPr>
          <a:lstStyle/>
          <a:p>
            <a:pPr algn="ctr"/>
            <a:r>
              <a:rPr lang="en-US" altLang="zh-CN" sz="4400" dirty="0">
                <a:solidFill>
                  <a:schemeClr val="bg1"/>
                </a:solidFill>
              </a:rPr>
              <a:t>02</a:t>
            </a:r>
            <a:endParaRPr lang="zh-CN" altLang="en-US" sz="4400" dirty="0">
              <a:solidFill>
                <a:schemeClr val="bg1"/>
              </a:solidFill>
            </a:endParaRPr>
          </a:p>
        </p:txBody>
      </p:sp>
      <p:sp>
        <p:nvSpPr>
          <p:cNvPr id="45" name="文本框 44"/>
          <p:cNvSpPr txBox="1"/>
          <p:nvPr/>
        </p:nvSpPr>
        <p:spPr>
          <a:xfrm>
            <a:off x="7931491" y="2692426"/>
            <a:ext cx="795478" cy="769441"/>
          </a:xfrm>
          <a:prstGeom prst="rect">
            <a:avLst/>
          </a:prstGeom>
          <a:noFill/>
        </p:spPr>
        <p:txBody>
          <a:bodyPr wrap="square" rtlCol="0">
            <a:spAutoFit/>
          </a:bodyPr>
          <a:lstStyle/>
          <a:p>
            <a:pPr algn="ctr"/>
            <a:r>
              <a:rPr lang="en-US" altLang="zh-CN" sz="4400" dirty="0">
                <a:solidFill>
                  <a:schemeClr val="bg1"/>
                </a:solidFill>
              </a:rPr>
              <a:t>03</a:t>
            </a:r>
            <a:endParaRPr lang="zh-CN" altLang="en-US" sz="4400"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56"/>
            <a:ext cx="12195477" cy="6859956"/>
          </a:xfrm>
          <a:prstGeom prst="rect">
            <a:avLst/>
          </a:prstGeom>
        </p:spPr>
      </p:pic>
      <p:grpSp>
        <p:nvGrpSpPr>
          <p:cNvPr id="6" name="组合 5"/>
          <p:cNvGrpSpPr/>
          <p:nvPr/>
        </p:nvGrpSpPr>
        <p:grpSpPr>
          <a:xfrm>
            <a:off x="5310794" y="2713789"/>
            <a:ext cx="5603250" cy="1162288"/>
            <a:chOff x="5519057" y="1743193"/>
            <a:chExt cx="5603250"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01</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6131290" y="1848867"/>
              <a:ext cx="4959929" cy="584775"/>
            </a:xfrm>
            <a:prstGeom prst="rect">
              <a:avLst/>
            </a:prstGeom>
            <a:noFill/>
          </p:spPr>
          <p:txBody>
            <a:bodyPr wrap="square" rtlCol="0">
              <a:spAutoFit/>
            </a:bodyPr>
            <a:lstStyle/>
            <a:p>
              <a:pPr algn="ctr"/>
              <a:r>
                <a:rPr lang="zh-CN" altLang="en-US" sz="3200" b="1" dirty="0">
                  <a:solidFill>
                    <a:schemeClr val="bg1"/>
                  </a:solidFill>
                  <a:latin typeface="微软雅黑" panose="020B0503020204020204" pitchFamily="34" charset="-122"/>
                  <a:ea typeface="微软雅黑" panose="020B0503020204020204" pitchFamily="34" charset="-122"/>
                </a:rPr>
                <a:t>项目的背景与意义</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6100201" y="2432058"/>
              <a:ext cx="5022106" cy="400110"/>
            </a:xfrm>
            <a:prstGeom prst="snip1Rect">
              <a:avLst>
                <a:gd name="adj" fmla="val 0"/>
              </a:avLst>
            </a:prstGeom>
            <a:noFill/>
            <a:ln w="28575">
              <a:noFill/>
            </a:ln>
          </p:spPr>
          <p:txBody>
            <a:bodyPr wrap="square" rtlCol="0">
              <a:spAutoFit/>
            </a:bodyPr>
            <a:lstStyle/>
            <a:p>
              <a:pPr algn="ctr"/>
              <a:r>
                <a:rPr lang="en-US" altLang="zh-CN" sz="2000" dirty="0">
                  <a:solidFill>
                    <a:schemeClr val="bg1"/>
                  </a:solidFill>
                  <a:latin typeface="Arial" panose="020B0604020202020204" pitchFamily="34" charset="0"/>
                  <a:ea typeface="华文仿宋" panose="02010600040101010101" pitchFamily="2" charset="-122"/>
                  <a:cs typeface="Arial" panose="020B0604020202020204" pitchFamily="34" charset="0"/>
                </a:rPr>
                <a:t> Background And Significance</a:t>
              </a:r>
              <a:endParaRPr lang="zh-CN" altLang="en-US" sz="2000" dirty="0">
                <a:ln>
                  <a:solidFill>
                    <a:srgbClr val="00762F"/>
                  </a:solidFill>
                </a:ln>
                <a:solidFill>
                  <a:schemeClr val="bg1"/>
                </a:solidFill>
                <a:latin typeface="Arial" panose="020B0604020202020204" pitchFamily="34" charset="0"/>
                <a:ea typeface="华文仿宋" panose="02010600040101010101" pitchFamily="2" charset="-122"/>
                <a:cs typeface="Arial" panose="020B0604020202020204" pitchFamily="34" charset="0"/>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Effect>
                      <a14:colorTemperature colorTemp="47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55" name="Group 5"/>
          <p:cNvGrpSpPr/>
          <p:nvPr/>
        </p:nvGrpSpPr>
        <p:grpSpPr>
          <a:xfrm>
            <a:off x="5674296" y="2057868"/>
            <a:ext cx="2022667" cy="3896738"/>
            <a:chOff x="5084746" y="1980098"/>
            <a:chExt cx="2022667" cy="3896738"/>
          </a:xfrm>
          <a:blipFill>
            <a:blip r:embed="rId4"/>
            <a:stretch>
              <a:fillRect/>
            </a:stretch>
          </a:blipFill>
        </p:grpSpPr>
        <p:sp>
          <p:nvSpPr>
            <p:cNvPr id="56" name="Freeform 15"/>
            <p:cNvSpPr/>
            <p:nvPr/>
          </p:nvSpPr>
          <p:spPr bwMode="auto">
            <a:xfrm>
              <a:off x="5445521" y="4484852"/>
              <a:ext cx="1303004" cy="563544"/>
            </a:xfrm>
            <a:custGeom>
              <a:avLst/>
              <a:gdLst>
                <a:gd name="T0" fmla="*/ 63 w 537"/>
                <a:gd name="T1" fmla="*/ 120 h 233"/>
                <a:gd name="T2" fmla="*/ 448 w 537"/>
                <a:gd name="T3" fmla="*/ 17 h 233"/>
                <a:gd name="T4" fmla="*/ 473 w 537"/>
                <a:gd name="T5" fmla="*/ 113 h 233"/>
                <a:gd name="T6" fmla="*/ 89 w 537"/>
                <a:gd name="T7" fmla="*/ 216 h 233"/>
                <a:gd name="T8" fmla="*/ 63 w 537"/>
                <a:gd name="T9" fmla="*/ 120 h 233"/>
              </a:gdLst>
              <a:ahLst/>
              <a:cxnLst>
                <a:cxn ang="0">
                  <a:pos x="T0" y="T1"/>
                </a:cxn>
                <a:cxn ang="0">
                  <a:pos x="T2" y="T3"/>
                </a:cxn>
                <a:cxn ang="0">
                  <a:pos x="T4" y="T5"/>
                </a:cxn>
                <a:cxn ang="0">
                  <a:pos x="T6" y="T7"/>
                </a:cxn>
                <a:cxn ang="0">
                  <a:pos x="T8" y="T9"/>
                </a:cxn>
              </a:cxnLst>
              <a:rect l="0" t="0" r="r" b="b"/>
              <a:pathLst>
                <a:path w="537" h="233">
                  <a:moveTo>
                    <a:pt x="63" y="120"/>
                  </a:moveTo>
                  <a:cubicBezTo>
                    <a:pt x="448" y="17"/>
                    <a:pt x="448" y="17"/>
                    <a:pt x="448" y="17"/>
                  </a:cubicBezTo>
                  <a:cubicBezTo>
                    <a:pt x="511" y="0"/>
                    <a:pt x="537" y="96"/>
                    <a:pt x="473" y="113"/>
                  </a:cubicBezTo>
                  <a:cubicBezTo>
                    <a:pt x="89" y="216"/>
                    <a:pt x="89" y="216"/>
                    <a:pt x="89" y="216"/>
                  </a:cubicBezTo>
                  <a:cubicBezTo>
                    <a:pt x="25" y="233"/>
                    <a:pt x="0" y="137"/>
                    <a:pt x="63" y="120"/>
                  </a:cubicBezTo>
                  <a:close/>
                </a:path>
              </a:pathLst>
            </a:custGeom>
            <a:grpFill/>
            <a:ln>
              <a:noFill/>
            </a:ln>
          </p:spPr>
          <p:txBody>
            <a:bodyPr vert="horz" wrap="square" lIns="91440" tIns="45720" rIns="91440" bIns="45720" numCol="1" anchor="t" anchorCtr="0" compatLnSpc="1"/>
            <a:lstStyle/>
            <a:p>
              <a:endParaRPr lang="en-US"/>
            </a:p>
          </p:txBody>
        </p:sp>
        <p:sp>
          <p:nvSpPr>
            <p:cNvPr id="57" name="Freeform 16"/>
            <p:cNvSpPr/>
            <p:nvPr/>
          </p:nvSpPr>
          <p:spPr bwMode="auto">
            <a:xfrm>
              <a:off x="5445521" y="4792704"/>
              <a:ext cx="1303004" cy="563544"/>
            </a:xfrm>
            <a:custGeom>
              <a:avLst/>
              <a:gdLst>
                <a:gd name="T0" fmla="*/ 63 w 537"/>
                <a:gd name="T1" fmla="*/ 120 h 233"/>
                <a:gd name="T2" fmla="*/ 89 w 537"/>
                <a:gd name="T3" fmla="*/ 216 h 233"/>
                <a:gd name="T4" fmla="*/ 473 w 537"/>
                <a:gd name="T5" fmla="*/ 113 h 233"/>
                <a:gd name="T6" fmla="*/ 448 w 537"/>
                <a:gd name="T7" fmla="*/ 17 h 233"/>
                <a:gd name="T8" fmla="*/ 63 w 537"/>
                <a:gd name="T9" fmla="*/ 120 h 233"/>
              </a:gdLst>
              <a:ahLst/>
              <a:cxnLst>
                <a:cxn ang="0">
                  <a:pos x="T0" y="T1"/>
                </a:cxn>
                <a:cxn ang="0">
                  <a:pos x="T2" y="T3"/>
                </a:cxn>
                <a:cxn ang="0">
                  <a:pos x="T4" y="T5"/>
                </a:cxn>
                <a:cxn ang="0">
                  <a:pos x="T6" y="T7"/>
                </a:cxn>
                <a:cxn ang="0">
                  <a:pos x="T8" y="T9"/>
                </a:cxn>
              </a:cxnLst>
              <a:rect l="0" t="0" r="r" b="b"/>
              <a:pathLst>
                <a:path w="537" h="233">
                  <a:moveTo>
                    <a:pt x="63" y="120"/>
                  </a:moveTo>
                  <a:cubicBezTo>
                    <a:pt x="0" y="137"/>
                    <a:pt x="25" y="233"/>
                    <a:pt x="89" y="216"/>
                  </a:cubicBezTo>
                  <a:cubicBezTo>
                    <a:pt x="473" y="113"/>
                    <a:pt x="473" y="113"/>
                    <a:pt x="473" y="113"/>
                  </a:cubicBezTo>
                  <a:cubicBezTo>
                    <a:pt x="537" y="96"/>
                    <a:pt x="511" y="0"/>
                    <a:pt x="448" y="17"/>
                  </a:cubicBezTo>
                  <a:cubicBezTo>
                    <a:pt x="63" y="120"/>
                    <a:pt x="63" y="120"/>
                    <a:pt x="63" y="120"/>
                  </a:cubicBezTo>
                  <a:close/>
                </a:path>
              </a:pathLst>
            </a:custGeom>
            <a:grpFill/>
            <a:ln>
              <a:noFill/>
            </a:ln>
          </p:spPr>
          <p:txBody>
            <a:bodyPr vert="horz" wrap="square" lIns="91440" tIns="45720" rIns="91440" bIns="45720" numCol="1" anchor="t" anchorCtr="0" compatLnSpc="1"/>
            <a:lstStyle/>
            <a:p>
              <a:endParaRPr lang="en-US"/>
            </a:p>
          </p:txBody>
        </p:sp>
        <p:sp>
          <p:nvSpPr>
            <p:cNvPr id="58" name="Freeform 17"/>
            <p:cNvSpPr/>
            <p:nvPr/>
          </p:nvSpPr>
          <p:spPr bwMode="auto">
            <a:xfrm>
              <a:off x="5445521" y="4182113"/>
              <a:ext cx="1303004" cy="564567"/>
            </a:xfrm>
            <a:custGeom>
              <a:avLst/>
              <a:gdLst>
                <a:gd name="T0" fmla="*/ 63 w 537"/>
                <a:gd name="T1" fmla="*/ 120 h 233"/>
                <a:gd name="T2" fmla="*/ 89 w 537"/>
                <a:gd name="T3" fmla="*/ 216 h 233"/>
                <a:gd name="T4" fmla="*/ 473 w 537"/>
                <a:gd name="T5" fmla="*/ 113 h 233"/>
                <a:gd name="T6" fmla="*/ 448 w 537"/>
                <a:gd name="T7" fmla="*/ 17 h 233"/>
                <a:gd name="T8" fmla="*/ 63 w 537"/>
                <a:gd name="T9" fmla="*/ 120 h 233"/>
              </a:gdLst>
              <a:ahLst/>
              <a:cxnLst>
                <a:cxn ang="0">
                  <a:pos x="T0" y="T1"/>
                </a:cxn>
                <a:cxn ang="0">
                  <a:pos x="T2" y="T3"/>
                </a:cxn>
                <a:cxn ang="0">
                  <a:pos x="T4" y="T5"/>
                </a:cxn>
                <a:cxn ang="0">
                  <a:pos x="T6" y="T7"/>
                </a:cxn>
                <a:cxn ang="0">
                  <a:pos x="T8" y="T9"/>
                </a:cxn>
              </a:cxnLst>
              <a:rect l="0" t="0" r="r" b="b"/>
              <a:pathLst>
                <a:path w="537" h="233">
                  <a:moveTo>
                    <a:pt x="63" y="120"/>
                  </a:moveTo>
                  <a:cubicBezTo>
                    <a:pt x="0" y="137"/>
                    <a:pt x="25" y="233"/>
                    <a:pt x="89" y="216"/>
                  </a:cubicBezTo>
                  <a:cubicBezTo>
                    <a:pt x="473" y="113"/>
                    <a:pt x="473" y="113"/>
                    <a:pt x="473" y="113"/>
                  </a:cubicBezTo>
                  <a:cubicBezTo>
                    <a:pt x="537" y="96"/>
                    <a:pt x="511" y="0"/>
                    <a:pt x="448" y="17"/>
                  </a:cubicBezTo>
                  <a:cubicBezTo>
                    <a:pt x="63" y="120"/>
                    <a:pt x="63" y="120"/>
                    <a:pt x="63" y="120"/>
                  </a:cubicBezTo>
                  <a:close/>
                </a:path>
              </a:pathLst>
            </a:custGeom>
            <a:grpFill/>
            <a:ln>
              <a:noFill/>
            </a:ln>
          </p:spPr>
          <p:txBody>
            <a:bodyPr vert="horz" wrap="square" lIns="91440" tIns="45720" rIns="91440" bIns="45720" numCol="1" anchor="t" anchorCtr="0" compatLnSpc="1"/>
            <a:lstStyle/>
            <a:p>
              <a:endParaRPr lang="en-US"/>
            </a:p>
          </p:txBody>
        </p:sp>
        <p:sp>
          <p:nvSpPr>
            <p:cNvPr id="59" name="Freeform 18"/>
            <p:cNvSpPr/>
            <p:nvPr/>
          </p:nvSpPr>
          <p:spPr bwMode="auto">
            <a:xfrm>
              <a:off x="5455749" y="3824145"/>
              <a:ext cx="909239" cy="496042"/>
            </a:xfrm>
            <a:custGeom>
              <a:avLst/>
              <a:gdLst>
                <a:gd name="T0" fmla="*/ 166 w 375"/>
                <a:gd name="T1" fmla="*/ 36 h 205"/>
                <a:gd name="T2" fmla="*/ 375 w 375"/>
                <a:gd name="T3" fmla="*/ 160 h 205"/>
                <a:gd name="T4" fmla="*/ 202 w 375"/>
                <a:gd name="T5" fmla="*/ 205 h 205"/>
                <a:gd name="T6" fmla="*/ 0 w 375"/>
                <a:gd name="T7" fmla="*/ 81 h 205"/>
                <a:gd name="T8" fmla="*/ 166 w 375"/>
                <a:gd name="T9" fmla="*/ 36 h 205"/>
              </a:gdLst>
              <a:ahLst/>
              <a:cxnLst>
                <a:cxn ang="0">
                  <a:pos x="T0" y="T1"/>
                </a:cxn>
                <a:cxn ang="0">
                  <a:pos x="T2" y="T3"/>
                </a:cxn>
                <a:cxn ang="0">
                  <a:pos x="T4" y="T5"/>
                </a:cxn>
                <a:cxn ang="0">
                  <a:pos x="T6" y="T7"/>
                </a:cxn>
                <a:cxn ang="0">
                  <a:pos x="T8" y="T9"/>
                </a:cxn>
              </a:cxnLst>
              <a:rect l="0" t="0" r="r" b="b"/>
              <a:pathLst>
                <a:path w="375" h="205">
                  <a:moveTo>
                    <a:pt x="166" y="36"/>
                  </a:moveTo>
                  <a:cubicBezTo>
                    <a:pt x="287" y="0"/>
                    <a:pt x="334" y="75"/>
                    <a:pt x="375" y="160"/>
                  </a:cubicBezTo>
                  <a:cubicBezTo>
                    <a:pt x="318" y="175"/>
                    <a:pt x="260" y="190"/>
                    <a:pt x="202" y="205"/>
                  </a:cubicBezTo>
                  <a:cubicBezTo>
                    <a:pt x="156" y="56"/>
                    <a:pt x="61" y="73"/>
                    <a:pt x="0" y="81"/>
                  </a:cubicBezTo>
                  <a:cubicBezTo>
                    <a:pt x="56" y="66"/>
                    <a:pt x="111" y="51"/>
                    <a:pt x="166" y="36"/>
                  </a:cubicBezTo>
                  <a:close/>
                </a:path>
              </a:pathLst>
            </a:custGeom>
            <a:grpFill/>
            <a:ln>
              <a:noFill/>
            </a:ln>
          </p:spPr>
          <p:txBody>
            <a:bodyPr vert="horz" wrap="square" lIns="91440" tIns="45720" rIns="91440" bIns="45720" numCol="1" anchor="t" anchorCtr="0" compatLnSpc="1"/>
            <a:lstStyle/>
            <a:p>
              <a:endParaRPr lang="en-US"/>
            </a:p>
          </p:txBody>
        </p:sp>
        <p:grpSp>
          <p:nvGrpSpPr>
            <p:cNvPr id="60" name="Group 10"/>
            <p:cNvGrpSpPr/>
            <p:nvPr/>
          </p:nvGrpSpPr>
          <p:grpSpPr>
            <a:xfrm>
              <a:off x="5708371" y="5136354"/>
              <a:ext cx="831509" cy="740482"/>
              <a:chOff x="5708371" y="5136354"/>
              <a:chExt cx="831509" cy="740482"/>
            </a:xfrm>
            <a:grpFill/>
          </p:grpSpPr>
          <p:sp>
            <p:nvSpPr>
              <p:cNvPr id="65" name="Freeform 19"/>
              <p:cNvSpPr/>
              <p:nvPr/>
            </p:nvSpPr>
            <p:spPr bwMode="auto">
              <a:xfrm>
                <a:off x="5708371" y="5136354"/>
                <a:ext cx="831509" cy="563544"/>
              </a:xfrm>
              <a:custGeom>
                <a:avLst/>
                <a:gdLst>
                  <a:gd name="T0" fmla="*/ 813 w 813"/>
                  <a:gd name="T1" fmla="*/ 0 h 551"/>
                  <a:gd name="T2" fmla="*/ 524 w 813"/>
                  <a:gd name="T3" fmla="*/ 551 h 551"/>
                  <a:gd name="T4" fmla="*/ 256 w 813"/>
                  <a:gd name="T5" fmla="*/ 551 h 551"/>
                  <a:gd name="T6" fmla="*/ 0 w 813"/>
                  <a:gd name="T7" fmla="*/ 215 h 551"/>
                  <a:gd name="T8" fmla="*/ 0 w 813"/>
                  <a:gd name="T9" fmla="*/ 215 h 551"/>
                  <a:gd name="T10" fmla="*/ 813 w 813"/>
                  <a:gd name="T11" fmla="*/ 0 h 551"/>
                </a:gdLst>
                <a:ahLst/>
                <a:cxnLst>
                  <a:cxn ang="0">
                    <a:pos x="T0" y="T1"/>
                  </a:cxn>
                  <a:cxn ang="0">
                    <a:pos x="T2" y="T3"/>
                  </a:cxn>
                  <a:cxn ang="0">
                    <a:pos x="T4" y="T5"/>
                  </a:cxn>
                  <a:cxn ang="0">
                    <a:pos x="T6" y="T7"/>
                  </a:cxn>
                  <a:cxn ang="0">
                    <a:pos x="T8" y="T9"/>
                  </a:cxn>
                  <a:cxn ang="0">
                    <a:pos x="T10" y="T11"/>
                  </a:cxn>
                </a:cxnLst>
                <a:rect l="0" t="0" r="r" b="b"/>
                <a:pathLst>
                  <a:path w="813" h="551">
                    <a:moveTo>
                      <a:pt x="813" y="0"/>
                    </a:moveTo>
                    <a:lnTo>
                      <a:pt x="524" y="551"/>
                    </a:lnTo>
                    <a:lnTo>
                      <a:pt x="256" y="551"/>
                    </a:lnTo>
                    <a:lnTo>
                      <a:pt x="0" y="215"/>
                    </a:lnTo>
                    <a:lnTo>
                      <a:pt x="0" y="215"/>
                    </a:lnTo>
                    <a:lnTo>
                      <a:pt x="813" y="0"/>
                    </a:lnTo>
                    <a:close/>
                  </a:path>
                </a:pathLst>
              </a:custGeom>
              <a:grpFill/>
              <a:ln>
                <a:noFill/>
              </a:ln>
            </p:spPr>
            <p:txBody>
              <a:bodyPr vert="horz" wrap="square" lIns="91440" tIns="45720" rIns="91440" bIns="45720" numCol="1" anchor="t" anchorCtr="0" compatLnSpc="1"/>
              <a:lstStyle/>
              <a:p>
                <a:endParaRPr lang="en-US"/>
              </a:p>
            </p:txBody>
          </p:sp>
          <p:grpSp>
            <p:nvGrpSpPr>
              <p:cNvPr id="103" name="Group 16"/>
              <p:cNvGrpSpPr/>
              <p:nvPr/>
            </p:nvGrpSpPr>
            <p:grpSpPr>
              <a:xfrm>
                <a:off x="5708371" y="5136354"/>
                <a:ext cx="831509" cy="740482"/>
                <a:chOff x="5708371" y="5136354"/>
                <a:chExt cx="831509" cy="740482"/>
              </a:xfrm>
              <a:grpFill/>
            </p:grpSpPr>
            <p:sp>
              <p:nvSpPr>
                <p:cNvPr id="104" name="Freeform 20"/>
                <p:cNvSpPr/>
                <p:nvPr/>
              </p:nvSpPr>
              <p:spPr bwMode="auto">
                <a:xfrm>
                  <a:off x="5708371" y="5136354"/>
                  <a:ext cx="831509" cy="563544"/>
                </a:xfrm>
                <a:custGeom>
                  <a:avLst/>
                  <a:gdLst>
                    <a:gd name="T0" fmla="*/ 813 w 813"/>
                    <a:gd name="T1" fmla="*/ 0 h 551"/>
                    <a:gd name="T2" fmla="*/ 524 w 813"/>
                    <a:gd name="T3" fmla="*/ 551 h 551"/>
                    <a:gd name="T4" fmla="*/ 256 w 813"/>
                    <a:gd name="T5" fmla="*/ 551 h 551"/>
                    <a:gd name="T6" fmla="*/ 0 w 813"/>
                    <a:gd name="T7" fmla="*/ 215 h 551"/>
                    <a:gd name="T8" fmla="*/ 0 w 813"/>
                    <a:gd name="T9" fmla="*/ 215 h 551"/>
                    <a:gd name="T10" fmla="*/ 813 w 813"/>
                    <a:gd name="T11" fmla="*/ 0 h 551"/>
                  </a:gdLst>
                  <a:ahLst/>
                  <a:cxnLst>
                    <a:cxn ang="0">
                      <a:pos x="T0" y="T1"/>
                    </a:cxn>
                    <a:cxn ang="0">
                      <a:pos x="T2" y="T3"/>
                    </a:cxn>
                    <a:cxn ang="0">
                      <a:pos x="T4" y="T5"/>
                    </a:cxn>
                    <a:cxn ang="0">
                      <a:pos x="T6" y="T7"/>
                    </a:cxn>
                    <a:cxn ang="0">
                      <a:pos x="T8" y="T9"/>
                    </a:cxn>
                    <a:cxn ang="0">
                      <a:pos x="T10" y="T11"/>
                    </a:cxn>
                  </a:cxnLst>
                  <a:rect l="0" t="0" r="r" b="b"/>
                  <a:pathLst>
                    <a:path w="813" h="551">
                      <a:moveTo>
                        <a:pt x="813" y="0"/>
                      </a:moveTo>
                      <a:lnTo>
                        <a:pt x="524" y="551"/>
                      </a:lnTo>
                      <a:lnTo>
                        <a:pt x="256" y="551"/>
                      </a:lnTo>
                      <a:lnTo>
                        <a:pt x="0" y="215"/>
                      </a:lnTo>
                      <a:lnTo>
                        <a:pt x="0" y="215"/>
                      </a:lnTo>
                      <a:lnTo>
                        <a:pt x="813" y="0"/>
                      </a:lnTo>
                    </a:path>
                  </a:pathLst>
                </a:custGeom>
                <a:grpFill/>
                <a:ln>
                  <a:noFill/>
                </a:ln>
              </p:spPr>
              <p:txBody>
                <a:bodyPr vert="horz" wrap="square" lIns="91440" tIns="45720" rIns="91440" bIns="45720" numCol="1" anchor="t" anchorCtr="0" compatLnSpc="1"/>
                <a:lstStyle/>
                <a:p>
                  <a:endParaRPr lang="en-US"/>
                </a:p>
              </p:txBody>
            </p:sp>
            <p:sp>
              <p:nvSpPr>
                <p:cNvPr id="105" name="Freeform 21"/>
                <p:cNvSpPr/>
                <p:nvPr/>
              </p:nvSpPr>
              <p:spPr bwMode="auto">
                <a:xfrm>
                  <a:off x="5967131" y="5733649"/>
                  <a:ext cx="279215" cy="143187"/>
                </a:xfrm>
                <a:custGeom>
                  <a:avLst/>
                  <a:gdLst>
                    <a:gd name="T0" fmla="*/ 115 w 115"/>
                    <a:gd name="T1" fmla="*/ 0 h 59"/>
                    <a:gd name="T2" fmla="*/ 115 w 115"/>
                    <a:gd name="T3" fmla="*/ 2 h 59"/>
                    <a:gd name="T4" fmla="*/ 57 w 115"/>
                    <a:gd name="T5" fmla="*/ 59 h 59"/>
                    <a:gd name="T6" fmla="*/ 0 w 115"/>
                    <a:gd name="T7" fmla="*/ 2 h 59"/>
                    <a:gd name="T8" fmla="*/ 0 w 115"/>
                    <a:gd name="T9" fmla="*/ 0 h 59"/>
                    <a:gd name="T10" fmla="*/ 1 w 115"/>
                    <a:gd name="T11" fmla="*/ 2 h 59"/>
                    <a:gd name="T12" fmla="*/ 114 w 115"/>
                    <a:gd name="T13" fmla="*/ 2 h 59"/>
                    <a:gd name="T14" fmla="*/ 115 w 115"/>
                    <a:gd name="T15" fmla="*/ 0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59">
                      <a:moveTo>
                        <a:pt x="115" y="0"/>
                      </a:moveTo>
                      <a:cubicBezTo>
                        <a:pt x="115" y="0"/>
                        <a:pt x="115" y="1"/>
                        <a:pt x="115" y="2"/>
                      </a:cubicBezTo>
                      <a:cubicBezTo>
                        <a:pt x="115" y="33"/>
                        <a:pt x="89" y="59"/>
                        <a:pt x="57" y="59"/>
                      </a:cubicBezTo>
                      <a:cubicBezTo>
                        <a:pt x="26" y="59"/>
                        <a:pt x="0" y="33"/>
                        <a:pt x="0" y="2"/>
                      </a:cubicBezTo>
                      <a:cubicBezTo>
                        <a:pt x="0" y="1"/>
                        <a:pt x="0" y="1"/>
                        <a:pt x="0" y="0"/>
                      </a:cubicBezTo>
                      <a:cubicBezTo>
                        <a:pt x="1" y="2"/>
                        <a:pt x="1" y="2"/>
                        <a:pt x="1" y="2"/>
                      </a:cubicBezTo>
                      <a:cubicBezTo>
                        <a:pt x="114" y="2"/>
                        <a:pt x="114" y="2"/>
                        <a:pt x="114" y="2"/>
                      </a:cubicBezTo>
                      <a:cubicBezTo>
                        <a:pt x="115" y="0"/>
                        <a:pt x="115" y="0"/>
                        <a:pt x="115" y="0"/>
                      </a:cubicBezTo>
                      <a:close/>
                    </a:path>
                  </a:pathLst>
                </a:custGeom>
                <a:grpFill/>
                <a:ln>
                  <a:noFill/>
                </a:ln>
              </p:spPr>
              <p:txBody>
                <a:bodyPr vert="horz" wrap="square" lIns="91440" tIns="45720" rIns="91440" bIns="45720" numCol="1" anchor="t" anchorCtr="0" compatLnSpc="1"/>
                <a:lstStyle/>
                <a:p>
                  <a:endParaRPr lang="en-US"/>
                </a:p>
              </p:txBody>
            </p:sp>
          </p:grpSp>
        </p:grpSp>
        <p:sp>
          <p:nvSpPr>
            <p:cNvPr id="61" name="Freeform 22"/>
            <p:cNvSpPr/>
            <p:nvPr/>
          </p:nvSpPr>
          <p:spPr bwMode="auto">
            <a:xfrm>
              <a:off x="5241990" y="1980098"/>
              <a:ext cx="1048335" cy="411152"/>
            </a:xfrm>
            <a:custGeom>
              <a:avLst/>
              <a:gdLst>
                <a:gd name="T0" fmla="*/ 85 w 432"/>
                <a:gd name="T1" fmla="*/ 0 h 170"/>
                <a:gd name="T2" fmla="*/ 106 w 432"/>
                <a:gd name="T3" fmla="*/ 3 h 170"/>
                <a:gd name="T4" fmla="*/ 106 w 432"/>
                <a:gd name="T5" fmla="*/ 3 h 170"/>
                <a:gd name="T6" fmla="*/ 432 w 432"/>
                <a:gd name="T7" fmla="*/ 86 h 170"/>
                <a:gd name="T8" fmla="*/ 112 w 432"/>
                <a:gd name="T9" fmla="*/ 166 h 170"/>
                <a:gd name="T10" fmla="*/ 112 w 432"/>
                <a:gd name="T11" fmla="*/ 166 h 170"/>
                <a:gd name="T12" fmla="*/ 85 w 432"/>
                <a:gd name="T13" fmla="*/ 170 h 170"/>
                <a:gd name="T14" fmla="*/ 0 w 432"/>
                <a:gd name="T15" fmla="*/ 85 h 170"/>
                <a:gd name="T16" fmla="*/ 85 w 432"/>
                <a:gd name="T17"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2" h="170">
                  <a:moveTo>
                    <a:pt x="85" y="0"/>
                  </a:moveTo>
                  <a:cubicBezTo>
                    <a:pt x="92" y="0"/>
                    <a:pt x="99" y="1"/>
                    <a:pt x="106" y="3"/>
                  </a:cubicBezTo>
                  <a:cubicBezTo>
                    <a:pt x="106" y="3"/>
                    <a:pt x="106" y="3"/>
                    <a:pt x="106" y="3"/>
                  </a:cubicBezTo>
                  <a:cubicBezTo>
                    <a:pt x="432" y="86"/>
                    <a:pt x="432" y="86"/>
                    <a:pt x="432" y="86"/>
                  </a:cubicBezTo>
                  <a:cubicBezTo>
                    <a:pt x="112" y="166"/>
                    <a:pt x="112" y="166"/>
                    <a:pt x="112" y="166"/>
                  </a:cubicBezTo>
                  <a:cubicBezTo>
                    <a:pt x="112" y="166"/>
                    <a:pt x="112" y="166"/>
                    <a:pt x="112" y="166"/>
                  </a:cubicBezTo>
                  <a:cubicBezTo>
                    <a:pt x="103" y="169"/>
                    <a:pt x="94" y="170"/>
                    <a:pt x="85" y="170"/>
                  </a:cubicBezTo>
                  <a:cubicBezTo>
                    <a:pt x="38" y="170"/>
                    <a:pt x="0" y="132"/>
                    <a:pt x="0" y="85"/>
                  </a:cubicBezTo>
                  <a:cubicBezTo>
                    <a:pt x="0" y="38"/>
                    <a:pt x="38" y="0"/>
                    <a:pt x="85" y="0"/>
                  </a:cubicBezTo>
                  <a:close/>
                </a:path>
              </a:pathLst>
            </a:custGeom>
            <a:grpFill/>
            <a:ln>
              <a:noFill/>
            </a:ln>
          </p:spPr>
          <p:txBody>
            <a:bodyPr vert="horz" wrap="square" lIns="91440" tIns="45720" rIns="91440" bIns="45720" numCol="1" anchor="t" anchorCtr="0" compatLnSpc="1"/>
            <a:lstStyle/>
            <a:p>
              <a:endParaRPr lang="en-US"/>
            </a:p>
          </p:txBody>
        </p:sp>
        <p:sp>
          <p:nvSpPr>
            <p:cNvPr id="62" name="Freeform 12"/>
            <p:cNvSpPr/>
            <p:nvPr/>
          </p:nvSpPr>
          <p:spPr bwMode="auto">
            <a:xfrm>
              <a:off x="5084746" y="2107509"/>
              <a:ext cx="2022667" cy="846697"/>
            </a:xfrm>
            <a:custGeom>
              <a:avLst/>
              <a:gdLst>
                <a:gd name="connsiteX0" fmla="*/ 982060 w 2022667"/>
                <a:gd name="connsiteY0" fmla="*/ 271936 h 846697"/>
                <a:gd name="connsiteX1" fmla="*/ 123436 w 2022667"/>
                <a:gd name="connsiteY1" fmla="*/ 504080 h 846697"/>
                <a:gd name="connsiteX2" fmla="*/ 140415 w 2022667"/>
                <a:gd name="connsiteY2" fmla="*/ 564534 h 846697"/>
                <a:gd name="connsiteX3" fmla="*/ 999038 w 2022667"/>
                <a:gd name="connsiteY3" fmla="*/ 332390 h 846697"/>
                <a:gd name="connsiteX4" fmla="*/ 982060 w 2022667"/>
                <a:gd name="connsiteY4" fmla="*/ 271936 h 846697"/>
                <a:gd name="connsiteX5" fmla="*/ 1810824 w 2022667"/>
                <a:gd name="connsiteY5" fmla="*/ 386 h 846697"/>
                <a:gd name="connsiteX6" fmla="*/ 1869874 w 2022667"/>
                <a:gd name="connsiteY6" fmla="*/ 407616 h 846697"/>
                <a:gd name="connsiteX7" fmla="*/ 261781 w 2022667"/>
                <a:gd name="connsiteY7" fmla="*/ 838458 h 846697"/>
                <a:gd name="connsiteX8" fmla="*/ 152634 w 2022667"/>
                <a:gd name="connsiteY8" fmla="*/ 439082 h 846697"/>
                <a:gd name="connsiteX9" fmla="*/ 1763153 w 2022667"/>
                <a:gd name="connsiteY9" fmla="*/ 8239 h 846697"/>
                <a:gd name="connsiteX10" fmla="*/ 1810824 w 2022667"/>
                <a:gd name="connsiteY10" fmla="*/ 386 h 84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2667" h="846697">
                  <a:moveTo>
                    <a:pt x="982060" y="271936"/>
                  </a:moveTo>
                  <a:cubicBezTo>
                    <a:pt x="123436" y="504080"/>
                    <a:pt x="123436" y="504080"/>
                    <a:pt x="123436" y="504080"/>
                  </a:cubicBezTo>
                  <a:cubicBezTo>
                    <a:pt x="84628" y="513753"/>
                    <a:pt x="101607" y="574207"/>
                    <a:pt x="140415" y="564534"/>
                  </a:cubicBezTo>
                  <a:cubicBezTo>
                    <a:pt x="999038" y="332390"/>
                    <a:pt x="999038" y="332390"/>
                    <a:pt x="999038" y="332390"/>
                  </a:cubicBezTo>
                  <a:cubicBezTo>
                    <a:pt x="1037846" y="320299"/>
                    <a:pt x="1020868" y="262263"/>
                    <a:pt x="982060" y="271936"/>
                  </a:cubicBezTo>
                  <a:close/>
                  <a:moveTo>
                    <a:pt x="1810824" y="386"/>
                  </a:moveTo>
                  <a:cubicBezTo>
                    <a:pt x="2039421" y="-13318"/>
                    <a:pt x="2117728" y="341809"/>
                    <a:pt x="1869874" y="407616"/>
                  </a:cubicBezTo>
                  <a:cubicBezTo>
                    <a:pt x="1869874" y="407616"/>
                    <a:pt x="1869874" y="407616"/>
                    <a:pt x="261781" y="838458"/>
                  </a:cubicBezTo>
                  <a:cubicBezTo>
                    <a:pt x="-5022" y="908651"/>
                    <a:pt x="-111743" y="509275"/>
                    <a:pt x="152634" y="439082"/>
                  </a:cubicBezTo>
                  <a:cubicBezTo>
                    <a:pt x="152634" y="439082"/>
                    <a:pt x="152634" y="439082"/>
                    <a:pt x="1763153" y="8239"/>
                  </a:cubicBezTo>
                  <a:cubicBezTo>
                    <a:pt x="1779676" y="3852"/>
                    <a:pt x="1795584" y="1299"/>
                    <a:pt x="1810824" y="386"/>
                  </a:cubicBezTo>
                  <a:close/>
                </a:path>
              </a:pathLst>
            </a:custGeom>
            <a:grpFill/>
            <a:ln>
              <a:noFill/>
            </a:ln>
          </p:spPr>
          <p:txBody>
            <a:bodyPr vert="horz" wrap="square" lIns="91440" tIns="45720" rIns="91440" bIns="45720" numCol="1" anchor="t" anchorCtr="0" compatLnSpc="1">
              <a:noAutofit/>
            </a:bodyPr>
            <a:lstStyle/>
            <a:p>
              <a:endParaRPr lang="en-US"/>
            </a:p>
          </p:txBody>
        </p:sp>
        <p:sp>
          <p:nvSpPr>
            <p:cNvPr id="63" name="Freeform 13"/>
            <p:cNvSpPr/>
            <p:nvPr/>
          </p:nvSpPr>
          <p:spPr bwMode="auto">
            <a:xfrm>
              <a:off x="5084746" y="2630163"/>
              <a:ext cx="2022667" cy="848703"/>
            </a:xfrm>
            <a:custGeom>
              <a:avLst/>
              <a:gdLst>
                <a:gd name="connsiteX0" fmla="*/ 982060 w 2022667"/>
                <a:gd name="connsiteY0" fmla="*/ 266822 h 848703"/>
                <a:gd name="connsiteX1" fmla="*/ 123436 w 2022667"/>
                <a:gd name="connsiteY1" fmla="*/ 499446 h 848703"/>
                <a:gd name="connsiteX2" fmla="*/ 140415 w 2022667"/>
                <a:gd name="connsiteY2" fmla="*/ 560025 h 848703"/>
                <a:gd name="connsiteX3" fmla="*/ 999038 w 2022667"/>
                <a:gd name="connsiteY3" fmla="*/ 327401 h 848703"/>
                <a:gd name="connsiteX4" fmla="*/ 982060 w 2022667"/>
                <a:gd name="connsiteY4" fmla="*/ 266822 h 848703"/>
                <a:gd name="connsiteX5" fmla="*/ 1810824 w 2022667"/>
                <a:gd name="connsiteY5" fmla="*/ 369 h 848703"/>
                <a:gd name="connsiteX6" fmla="*/ 1869874 w 2022667"/>
                <a:gd name="connsiteY6" fmla="*/ 409834 h 848703"/>
                <a:gd name="connsiteX7" fmla="*/ 261781 w 2022667"/>
                <a:gd name="connsiteY7" fmla="*/ 840511 h 848703"/>
                <a:gd name="connsiteX8" fmla="*/ 152634 w 2022667"/>
                <a:gd name="connsiteY8" fmla="*/ 438869 h 848703"/>
                <a:gd name="connsiteX9" fmla="*/ 1763153 w 2022667"/>
                <a:gd name="connsiteY9" fmla="*/ 8192 h 848703"/>
                <a:gd name="connsiteX10" fmla="*/ 1810824 w 2022667"/>
                <a:gd name="connsiteY10" fmla="*/ 369 h 848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2667" h="848703">
                  <a:moveTo>
                    <a:pt x="982060" y="266822"/>
                  </a:moveTo>
                  <a:cubicBezTo>
                    <a:pt x="123436" y="499446"/>
                    <a:pt x="123436" y="499446"/>
                    <a:pt x="123436" y="499446"/>
                  </a:cubicBezTo>
                  <a:cubicBezTo>
                    <a:pt x="84628" y="511562"/>
                    <a:pt x="101607" y="572141"/>
                    <a:pt x="140415" y="560025"/>
                  </a:cubicBezTo>
                  <a:cubicBezTo>
                    <a:pt x="999038" y="327401"/>
                    <a:pt x="999038" y="327401"/>
                    <a:pt x="999038" y="327401"/>
                  </a:cubicBezTo>
                  <a:cubicBezTo>
                    <a:pt x="1037846" y="317708"/>
                    <a:pt x="1020868" y="257129"/>
                    <a:pt x="982060" y="266822"/>
                  </a:cubicBezTo>
                  <a:close/>
                  <a:moveTo>
                    <a:pt x="1810824" y="369"/>
                  </a:moveTo>
                  <a:cubicBezTo>
                    <a:pt x="2039421" y="-13064"/>
                    <a:pt x="2117728" y="344054"/>
                    <a:pt x="1869874" y="409834"/>
                  </a:cubicBezTo>
                  <a:cubicBezTo>
                    <a:pt x="261781" y="840511"/>
                    <a:pt x="261781" y="840511"/>
                    <a:pt x="261781" y="840511"/>
                  </a:cubicBezTo>
                  <a:cubicBezTo>
                    <a:pt x="-5022" y="910677"/>
                    <a:pt x="-111743" y="509035"/>
                    <a:pt x="152634" y="438869"/>
                  </a:cubicBezTo>
                  <a:cubicBezTo>
                    <a:pt x="1763153" y="8192"/>
                    <a:pt x="1763153" y="8192"/>
                    <a:pt x="1763153" y="8192"/>
                  </a:cubicBezTo>
                  <a:cubicBezTo>
                    <a:pt x="1779676" y="3807"/>
                    <a:pt x="1795584" y="1264"/>
                    <a:pt x="1810824" y="369"/>
                  </a:cubicBezTo>
                  <a:close/>
                </a:path>
              </a:pathLst>
            </a:custGeom>
            <a:grpFill/>
            <a:ln>
              <a:noFill/>
            </a:ln>
          </p:spPr>
          <p:txBody>
            <a:bodyPr vert="horz" wrap="square" lIns="91440" tIns="45720" rIns="91440" bIns="45720" numCol="1" anchor="t" anchorCtr="0" compatLnSpc="1">
              <a:noAutofit/>
            </a:bodyPr>
            <a:lstStyle/>
            <a:p>
              <a:endParaRPr lang="en-US"/>
            </a:p>
          </p:txBody>
        </p:sp>
        <p:sp>
          <p:nvSpPr>
            <p:cNvPr id="64" name="Freeform 14"/>
            <p:cNvSpPr/>
            <p:nvPr/>
          </p:nvSpPr>
          <p:spPr bwMode="auto">
            <a:xfrm>
              <a:off x="5084746" y="3159912"/>
              <a:ext cx="2022667" cy="846868"/>
            </a:xfrm>
            <a:custGeom>
              <a:avLst/>
              <a:gdLst>
                <a:gd name="connsiteX0" fmla="*/ 982060 w 2022667"/>
                <a:gd name="connsiteY0" fmla="*/ 272356 h 846868"/>
                <a:gd name="connsiteX1" fmla="*/ 123436 w 2022667"/>
                <a:gd name="connsiteY1" fmla="*/ 504980 h 846868"/>
                <a:gd name="connsiteX2" fmla="*/ 140415 w 2022667"/>
                <a:gd name="connsiteY2" fmla="*/ 565559 h 846868"/>
                <a:gd name="connsiteX3" fmla="*/ 999038 w 2022667"/>
                <a:gd name="connsiteY3" fmla="*/ 332935 h 846868"/>
                <a:gd name="connsiteX4" fmla="*/ 982060 w 2022667"/>
                <a:gd name="connsiteY4" fmla="*/ 272356 h 846868"/>
                <a:gd name="connsiteX5" fmla="*/ 1810824 w 2022667"/>
                <a:gd name="connsiteY5" fmla="*/ 385 h 846868"/>
                <a:gd name="connsiteX6" fmla="*/ 1869874 w 2022667"/>
                <a:gd name="connsiteY6" fmla="*/ 409877 h 846868"/>
                <a:gd name="connsiteX7" fmla="*/ 261781 w 2022667"/>
                <a:gd name="connsiteY7" fmla="*/ 838134 h 846868"/>
                <a:gd name="connsiteX8" fmla="*/ 152634 w 2022667"/>
                <a:gd name="connsiteY8" fmla="*/ 438912 h 846868"/>
                <a:gd name="connsiteX9" fmla="*/ 1763153 w 2022667"/>
                <a:gd name="connsiteY9" fmla="*/ 8235 h 846868"/>
                <a:gd name="connsiteX10" fmla="*/ 1810824 w 2022667"/>
                <a:gd name="connsiteY10" fmla="*/ 385 h 84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2667" h="846868">
                  <a:moveTo>
                    <a:pt x="982060" y="272356"/>
                  </a:moveTo>
                  <a:lnTo>
                    <a:pt x="123436" y="504980"/>
                  </a:lnTo>
                  <a:cubicBezTo>
                    <a:pt x="84628" y="514673"/>
                    <a:pt x="101607" y="575252"/>
                    <a:pt x="140415" y="565559"/>
                  </a:cubicBezTo>
                  <a:cubicBezTo>
                    <a:pt x="999038" y="332935"/>
                    <a:pt x="999038" y="332935"/>
                    <a:pt x="999038" y="332935"/>
                  </a:cubicBezTo>
                  <a:cubicBezTo>
                    <a:pt x="1037846" y="320819"/>
                    <a:pt x="1020868" y="260240"/>
                    <a:pt x="982060" y="272356"/>
                  </a:cubicBezTo>
                  <a:close/>
                  <a:moveTo>
                    <a:pt x="1810824" y="385"/>
                  </a:moveTo>
                  <a:cubicBezTo>
                    <a:pt x="2039421" y="-13304"/>
                    <a:pt x="2117728" y="341828"/>
                    <a:pt x="1869874" y="409877"/>
                  </a:cubicBezTo>
                  <a:cubicBezTo>
                    <a:pt x="1869874" y="409877"/>
                    <a:pt x="1869874" y="409877"/>
                    <a:pt x="261781" y="838134"/>
                  </a:cubicBezTo>
                  <a:cubicBezTo>
                    <a:pt x="-5022" y="910720"/>
                    <a:pt x="-111743" y="509078"/>
                    <a:pt x="152634" y="438912"/>
                  </a:cubicBezTo>
                  <a:cubicBezTo>
                    <a:pt x="152634" y="438912"/>
                    <a:pt x="152634" y="438912"/>
                    <a:pt x="1763153" y="8235"/>
                  </a:cubicBezTo>
                  <a:cubicBezTo>
                    <a:pt x="1779676" y="3850"/>
                    <a:pt x="1795584" y="1298"/>
                    <a:pt x="1810824" y="385"/>
                  </a:cubicBezTo>
                  <a:close/>
                </a:path>
              </a:pathLst>
            </a:custGeom>
            <a:grpFill/>
            <a:ln>
              <a:noFill/>
            </a:ln>
          </p:spPr>
          <p:txBody>
            <a:bodyPr vert="horz" wrap="square" lIns="91440" tIns="45720" rIns="91440" bIns="45720" numCol="1" anchor="t" anchorCtr="0" compatLnSpc="1">
              <a:noAutofit/>
            </a:bodyPr>
            <a:lstStyle/>
            <a:p>
              <a:endParaRPr lang="en-US"/>
            </a:p>
          </p:txBody>
        </p:sp>
      </p:grpSp>
      <p:graphicFrame>
        <p:nvGraphicFramePr>
          <p:cNvPr id="106" name="Chart 19"/>
          <p:cNvGraphicFramePr/>
          <p:nvPr/>
        </p:nvGraphicFramePr>
        <p:xfrm>
          <a:off x="2852044" y="4309168"/>
          <a:ext cx="1206500" cy="94510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07" name="Chart 20"/>
          <p:cNvGraphicFramePr/>
          <p:nvPr/>
        </p:nvGraphicFramePr>
        <p:xfrm>
          <a:off x="1224630" y="4351896"/>
          <a:ext cx="1206500" cy="94510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8" name="Chart 21"/>
          <p:cNvGraphicFramePr/>
          <p:nvPr/>
        </p:nvGraphicFramePr>
        <p:xfrm>
          <a:off x="4467796" y="4351896"/>
          <a:ext cx="1206500" cy="945107"/>
        </p:xfrm>
        <a:graphic>
          <a:graphicData uri="http://schemas.openxmlformats.org/drawingml/2006/chart">
            <c:chart xmlns:c="http://schemas.openxmlformats.org/drawingml/2006/chart" xmlns:r="http://schemas.openxmlformats.org/officeDocument/2006/relationships" r:id="rId7"/>
          </a:graphicData>
        </a:graphic>
      </p:graphicFrame>
      <p:sp>
        <p:nvSpPr>
          <p:cNvPr id="33" name="矩形 32"/>
          <p:cNvSpPr/>
          <p:nvPr/>
        </p:nvSpPr>
        <p:spPr>
          <a:xfrm>
            <a:off x="1989644" y="371537"/>
            <a:ext cx="2031325"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项目的背景与意义</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870507" y="938821"/>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Background And Significance</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35" name="组合 34"/>
          <p:cNvGrpSpPr/>
          <p:nvPr/>
        </p:nvGrpSpPr>
        <p:grpSpPr>
          <a:xfrm>
            <a:off x="1046490" y="578744"/>
            <a:ext cx="680710" cy="680710"/>
            <a:chOff x="5519057" y="1743193"/>
            <a:chExt cx="1162288" cy="1162288"/>
          </a:xfrm>
        </p:grpSpPr>
        <p:sp>
          <p:nvSpPr>
            <p:cNvPr id="36" name="矩形 35"/>
            <p:cNvSpPr/>
            <p:nvPr/>
          </p:nvSpPr>
          <p:spPr>
            <a:xfrm>
              <a:off x="5519057" y="1743193"/>
              <a:ext cx="1162288" cy="1162288"/>
            </a:xfrm>
            <a:prstGeom prst="rect">
              <a:avLst/>
            </a:prstGeom>
            <a:blipFill>
              <a:blip r:embed="rId4"/>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文本框 36"/>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01</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38" name="文本框 37"/>
          <p:cNvSpPr txBox="1"/>
          <p:nvPr/>
        </p:nvSpPr>
        <p:spPr>
          <a:xfrm>
            <a:off x="8169488" y="2464678"/>
            <a:ext cx="2529341" cy="606320"/>
          </a:xfrm>
          <a:prstGeom prst="rect">
            <a:avLst/>
          </a:prstGeom>
          <a:noFill/>
        </p:spPr>
        <p:txBody>
          <a:bodyPr wrap="square" rtlCol="0">
            <a:spAutoFit/>
          </a:bodyPr>
          <a:lstStyle/>
          <a:p>
            <a:pPr>
              <a:lnSpc>
                <a:spcPct val="125000"/>
              </a:lnSpc>
            </a:pPr>
            <a:r>
              <a:rPr lang="zh-CN" altLang="en-US" sz="1400" dirty="0">
                <a:solidFill>
                  <a:schemeClr val="bg1">
                    <a:lumMod val="95000"/>
                  </a:schemeClr>
                </a:solidFill>
                <a:latin typeface="微软雅黑" panose="020B0503020204020204" pitchFamily="34" charset="-122"/>
                <a:ea typeface="微软雅黑" panose="020B0503020204020204" pitchFamily="34" charset="-122"/>
              </a:rPr>
              <a:t>针对负面舆情首先是迅速反应，寻找信息传播源头和转载</a:t>
            </a:r>
          </a:p>
        </p:txBody>
      </p:sp>
      <p:sp>
        <p:nvSpPr>
          <p:cNvPr id="39" name="文本框 38"/>
          <p:cNvSpPr txBox="1"/>
          <p:nvPr/>
        </p:nvSpPr>
        <p:spPr>
          <a:xfrm>
            <a:off x="8169488" y="2185279"/>
            <a:ext cx="2254671" cy="338554"/>
          </a:xfrm>
          <a:prstGeom prst="rect">
            <a:avLst/>
          </a:prstGeom>
          <a:noFill/>
        </p:spPr>
        <p:txBody>
          <a:bodyPr wrap="square" rtlCol="0">
            <a:spAutoFit/>
          </a:bodyPr>
          <a:lstStyle/>
          <a:p>
            <a:r>
              <a:rPr lang="zh-CN" altLang="en-US" sz="1600" dirty="0">
                <a:solidFill>
                  <a:schemeClr val="bg1">
                    <a:lumMod val="95000"/>
                  </a:schemeClr>
                </a:solidFill>
                <a:latin typeface="微软雅黑" panose="020B0503020204020204" pitchFamily="34" charset="-122"/>
                <a:ea typeface="微软雅黑" panose="020B0503020204020204" pitchFamily="34" charset="-122"/>
              </a:rPr>
              <a:t>迅速反应和尊重事实</a:t>
            </a:r>
          </a:p>
        </p:txBody>
      </p:sp>
      <p:sp>
        <p:nvSpPr>
          <p:cNvPr id="40" name="文本框 39"/>
          <p:cNvSpPr txBox="1"/>
          <p:nvPr/>
        </p:nvSpPr>
        <p:spPr>
          <a:xfrm>
            <a:off x="8169488" y="3692135"/>
            <a:ext cx="2529341" cy="875624"/>
          </a:xfrm>
          <a:prstGeom prst="rect">
            <a:avLst/>
          </a:prstGeom>
          <a:noFill/>
        </p:spPr>
        <p:txBody>
          <a:bodyPr wrap="square" rtlCol="0">
            <a:spAutoFit/>
          </a:bodyPr>
          <a:lstStyle/>
          <a:p>
            <a:pPr>
              <a:lnSpc>
                <a:spcPct val="125000"/>
              </a:lnSpc>
            </a:pPr>
            <a:r>
              <a:rPr lang="zh-CN" altLang="en-US" sz="1400" dirty="0">
                <a:solidFill>
                  <a:schemeClr val="bg1">
                    <a:lumMod val="95000"/>
                  </a:schemeClr>
                </a:solidFill>
                <a:latin typeface="微软雅黑" panose="020B0503020204020204" pitchFamily="34" charset="-122"/>
                <a:ea typeface="微软雅黑" panose="020B0503020204020204" pitchFamily="34" charset="-122"/>
              </a:rPr>
              <a:t>金融证券企业危机公关要考虑长久的影响，因此对于风险预期尤为重要</a:t>
            </a:r>
          </a:p>
        </p:txBody>
      </p:sp>
      <p:sp>
        <p:nvSpPr>
          <p:cNvPr id="41" name="文本框 40"/>
          <p:cNvSpPr txBox="1"/>
          <p:nvPr/>
        </p:nvSpPr>
        <p:spPr>
          <a:xfrm>
            <a:off x="8169489" y="3412736"/>
            <a:ext cx="1284902" cy="338554"/>
          </a:xfrm>
          <a:prstGeom prst="rect">
            <a:avLst/>
          </a:prstGeom>
          <a:noFill/>
        </p:spPr>
        <p:txBody>
          <a:bodyPr wrap="square" rtlCol="0">
            <a:spAutoFit/>
          </a:bodyPr>
          <a:lstStyle/>
          <a:p>
            <a:r>
              <a:rPr lang="zh-CN" altLang="en-US" sz="1600" dirty="0">
                <a:solidFill>
                  <a:schemeClr val="bg1">
                    <a:lumMod val="95000"/>
                  </a:schemeClr>
                </a:solidFill>
                <a:latin typeface="微软雅黑" panose="020B0503020204020204" pitchFamily="34" charset="-122"/>
                <a:ea typeface="微软雅黑" panose="020B0503020204020204" pitchFamily="34" charset="-122"/>
              </a:rPr>
              <a:t>预期影响</a:t>
            </a:r>
          </a:p>
        </p:txBody>
      </p:sp>
      <p:sp>
        <p:nvSpPr>
          <p:cNvPr id="42" name="文本框 41"/>
          <p:cNvSpPr txBox="1"/>
          <p:nvPr/>
        </p:nvSpPr>
        <p:spPr>
          <a:xfrm>
            <a:off x="8169488" y="4919592"/>
            <a:ext cx="2529341" cy="1683538"/>
          </a:xfrm>
          <a:prstGeom prst="rect">
            <a:avLst/>
          </a:prstGeom>
          <a:noFill/>
        </p:spPr>
        <p:txBody>
          <a:bodyPr wrap="square" rtlCol="0">
            <a:spAutoFit/>
          </a:bodyPr>
          <a:lstStyle/>
          <a:p>
            <a:pPr>
              <a:lnSpc>
                <a:spcPct val="125000"/>
              </a:lnSpc>
            </a:pPr>
            <a:r>
              <a:rPr lang="zh-CN" altLang="en-US" sz="1400" dirty="0">
                <a:solidFill>
                  <a:schemeClr val="bg1">
                    <a:lumMod val="95000"/>
                  </a:schemeClr>
                </a:solidFill>
                <a:latin typeface="微软雅黑" panose="020B0503020204020204" pitchFamily="34" charset="-122"/>
                <a:ea typeface="微软雅黑" panose="020B0503020204020204" pitchFamily="34" charset="-122"/>
              </a:rPr>
              <a:t>互联网上的舆情信息实时监测，为危机管理者决策判断、制定危机解决方案提供参考依据，帮助金融证券企业提升互联网舆情信息获取的效率，早发现早引导舆情，并解决危机</a:t>
            </a:r>
          </a:p>
        </p:txBody>
      </p:sp>
      <p:sp>
        <p:nvSpPr>
          <p:cNvPr id="43" name="文本框 42"/>
          <p:cNvSpPr txBox="1"/>
          <p:nvPr/>
        </p:nvSpPr>
        <p:spPr>
          <a:xfrm>
            <a:off x="8169488" y="4640193"/>
            <a:ext cx="1660311" cy="338554"/>
          </a:xfrm>
          <a:prstGeom prst="rect">
            <a:avLst/>
          </a:prstGeom>
          <a:noFill/>
        </p:spPr>
        <p:txBody>
          <a:bodyPr wrap="square" rtlCol="0">
            <a:spAutoFit/>
          </a:bodyPr>
          <a:lstStyle/>
          <a:p>
            <a:r>
              <a:rPr lang="zh-CN" altLang="en-US" sz="1600" dirty="0">
                <a:solidFill>
                  <a:schemeClr val="bg1">
                    <a:lumMod val="95000"/>
                  </a:schemeClr>
                </a:solidFill>
                <a:latin typeface="微软雅黑" panose="020B0503020204020204" pitchFamily="34" charset="-122"/>
                <a:ea typeface="微软雅黑" panose="020B0503020204020204" pitchFamily="34" charset="-122"/>
              </a:rPr>
              <a:t>网络舆情监测</a:t>
            </a:r>
          </a:p>
        </p:txBody>
      </p:sp>
      <p:sp>
        <p:nvSpPr>
          <p:cNvPr id="47" name="文本框 46"/>
          <p:cNvSpPr txBox="1"/>
          <p:nvPr/>
        </p:nvSpPr>
        <p:spPr>
          <a:xfrm>
            <a:off x="1446050" y="2259171"/>
            <a:ext cx="3755720" cy="1442703"/>
          </a:xfrm>
          <a:prstGeom prst="rect">
            <a:avLst/>
          </a:prstGeom>
          <a:noFill/>
        </p:spPr>
        <p:txBody>
          <a:bodyPr wrap="square" rtlCol="0">
            <a:spAutoFit/>
          </a:bodyPr>
          <a:lstStyle/>
          <a:p>
            <a:pPr algn="just">
              <a:lnSpc>
                <a:spcPct val="125000"/>
              </a:lnSpc>
            </a:pPr>
            <a:r>
              <a:rPr lang="zh-CN" altLang="en-US" dirty="0">
                <a:solidFill>
                  <a:schemeClr val="bg1"/>
                </a:solidFill>
              </a:rPr>
              <a:t>金融证券企业的产生源于信用交易的发展，背后巨额的利润吸引了无数投资者，但是巨额利润的同时也伴随着高风险与潜在的危机</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500"/>
                                        <p:tgtEl>
                                          <p:spTgt spid="10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6"/>
                                        </p:tgtEl>
                                        <p:attrNameLst>
                                          <p:attrName>style.visibility</p:attrName>
                                        </p:attrNameLst>
                                      </p:cBhvr>
                                      <p:to>
                                        <p:strVal val="visible"/>
                                      </p:to>
                                    </p:set>
                                    <p:animEffect transition="in" filter="fade">
                                      <p:cBhvr>
                                        <p:cTn id="10" dur="500"/>
                                        <p:tgtEl>
                                          <p:spTgt spid="10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8"/>
                                        </p:tgtEl>
                                        <p:attrNameLst>
                                          <p:attrName>style.visibility</p:attrName>
                                        </p:attrNameLst>
                                      </p:cBhvr>
                                      <p:to>
                                        <p:strVal val="visible"/>
                                      </p:to>
                                    </p:set>
                                    <p:animEffect transition="in" filter="fade">
                                      <p:cBhvr>
                                        <p:cTn id="13" dur="500"/>
                                        <p:tgtEl>
                                          <p:spTgt spid="108"/>
                                        </p:tgtEl>
                                      </p:cBhvr>
                                    </p:animEffect>
                                  </p:childTnLst>
                                </p:cTn>
                              </p:par>
                            </p:childTnLst>
                          </p:cTn>
                        </p:par>
                        <p:par>
                          <p:cTn id="14" fill="hold">
                            <p:stCondLst>
                              <p:cond delay="500"/>
                            </p:stCondLst>
                            <p:childTnLst>
                              <p:par>
                                <p:cTn id="15" presetID="14" presetClass="entr" presetSubtype="10" fill="hold" nodeType="after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randombar(horizontal)">
                                      <p:cBhvr>
                                        <p:cTn id="17"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6" grpId="0">
        <p:bldAsOne/>
      </p:bldGraphic>
      <p:bldGraphic spid="107" grpId="0">
        <p:bldAsOne/>
      </p:bldGraphic>
      <p:bldGraphic spid="108"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Effect>
                      <a14:colorTemperature colorTemp="47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33" name="Group 1"/>
          <p:cNvGrpSpPr/>
          <p:nvPr/>
        </p:nvGrpSpPr>
        <p:grpSpPr>
          <a:xfrm>
            <a:off x="3" y="2049398"/>
            <a:ext cx="4996552" cy="1152959"/>
            <a:chOff x="3" y="2049398"/>
            <a:chExt cx="4996552" cy="1152959"/>
          </a:xfrm>
          <a:blipFill>
            <a:blip r:embed="rId4"/>
            <a:stretch>
              <a:fillRect/>
            </a:stretch>
          </a:blipFill>
        </p:grpSpPr>
        <p:sp>
          <p:nvSpPr>
            <p:cNvPr id="34" name="Rectangle 6"/>
            <p:cNvSpPr/>
            <p:nvPr/>
          </p:nvSpPr>
          <p:spPr>
            <a:xfrm flipH="1">
              <a:off x="3" y="2216076"/>
              <a:ext cx="4191988" cy="818352"/>
            </a:xfrm>
            <a:prstGeom prst="rect">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5" name="Group 8"/>
            <p:cNvGrpSpPr/>
            <p:nvPr/>
          </p:nvGrpSpPr>
          <p:grpSpPr>
            <a:xfrm flipH="1">
              <a:off x="4191988" y="2049398"/>
              <a:ext cx="804567" cy="1152959"/>
              <a:chOff x="6488349" y="2176772"/>
              <a:chExt cx="827184" cy="1185369"/>
            </a:xfrm>
            <a:grpFill/>
          </p:grpSpPr>
          <p:sp>
            <p:nvSpPr>
              <p:cNvPr id="36" name="Freeform 11"/>
              <p:cNvSpPr/>
              <p:nvPr/>
            </p:nvSpPr>
            <p:spPr bwMode="auto">
              <a:xfrm>
                <a:off x="6901941" y="2348135"/>
                <a:ext cx="413592" cy="1014006"/>
              </a:xfrm>
              <a:custGeom>
                <a:avLst/>
                <a:gdLst>
                  <a:gd name="T0" fmla="*/ 0 w 321"/>
                  <a:gd name="T1" fmla="*/ 787 h 787"/>
                  <a:gd name="T2" fmla="*/ 321 w 321"/>
                  <a:gd name="T3" fmla="*/ 653 h 787"/>
                  <a:gd name="T4" fmla="*/ 321 w 321"/>
                  <a:gd name="T5" fmla="*/ 0 h 787"/>
                  <a:gd name="T6" fmla="*/ 0 w 321"/>
                  <a:gd name="T7" fmla="*/ 136 h 787"/>
                  <a:gd name="T8" fmla="*/ 0 w 321"/>
                  <a:gd name="T9" fmla="*/ 787 h 787"/>
                </a:gdLst>
                <a:ahLst/>
                <a:cxnLst>
                  <a:cxn ang="0">
                    <a:pos x="T0" y="T1"/>
                  </a:cxn>
                  <a:cxn ang="0">
                    <a:pos x="T2" y="T3"/>
                  </a:cxn>
                  <a:cxn ang="0">
                    <a:pos x="T4" y="T5"/>
                  </a:cxn>
                  <a:cxn ang="0">
                    <a:pos x="T6" y="T7"/>
                  </a:cxn>
                  <a:cxn ang="0">
                    <a:pos x="T8" y="T9"/>
                  </a:cxn>
                </a:cxnLst>
                <a:rect l="0" t="0" r="r" b="b"/>
                <a:pathLst>
                  <a:path w="321" h="787">
                    <a:moveTo>
                      <a:pt x="0" y="787"/>
                    </a:moveTo>
                    <a:lnTo>
                      <a:pt x="321" y="653"/>
                    </a:lnTo>
                    <a:lnTo>
                      <a:pt x="321" y="0"/>
                    </a:lnTo>
                    <a:lnTo>
                      <a:pt x="0" y="136"/>
                    </a:lnTo>
                    <a:lnTo>
                      <a:pt x="0" y="787"/>
                    </a:lnTo>
                    <a:close/>
                  </a:path>
                </a:pathLst>
              </a:custGeom>
              <a:grpFill/>
              <a:ln>
                <a:solidFill>
                  <a:schemeClr val="bg1">
                    <a:lumMod val="95000"/>
                  </a:schemeClr>
                </a:solidFill>
              </a:ln>
            </p:spPr>
            <p:txBody>
              <a:bodyPr vert="horz" wrap="square" lIns="91440" tIns="45720" rIns="91440" bIns="45720" numCol="1" anchor="t" anchorCtr="0" compatLnSpc="1"/>
              <a:lstStyle/>
              <a:p>
                <a:endParaRPr lang="id-ID"/>
              </a:p>
            </p:txBody>
          </p:sp>
          <p:sp>
            <p:nvSpPr>
              <p:cNvPr id="37" name="Freeform 12"/>
              <p:cNvSpPr/>
              <p:nvPr/>
            </p:nvSpPr>
            <p:spPr bwMode="auto">
              <a:xfrm>
                <a:off x="6488349" y="2348135"/>
                <a:ext cx="413592" cy="1014006"/>
              </a:xfrm>
              <a:custGeom>
                <a:avLst/>
                <a:gdLst>
                  <a:gd name="T0" fmla="*/ 321 w 321"/>
                  <a:gd name="T1" fmla="*/ 787 h 787"/>
                  <a:gd name="T2" fmla="*/ 0 w 321"/>
                  <a:gd name="T3" fmla="*/ 653 h 787"/>
                  <a:gd name="T4" fmla="*/ 0 w 321"/>
                  <a:gd name="T5" fmla="*/ 0 h 787"/>
                  <a:gd name="T6" fmla="*/ 321 w 321"/>
                  <a:gd name="T7" fmla="*/ 136 h 787"/>
                  <a:gd name="T8" fmla="*/ 321 w 321"/>
                  <a:gd name="T9" fmla="*/ 787 h 787"/>
                </a:gdLst>
                <a:ahLst/>
                <a:cxnLst>
                  <a:cxn ang="0">
                    <a:pos x="T0" y="T1"/>
                  </a:cxn>
                  <a:cxn ang="0">
                    <a:pos x="T2" y="T3"/>
                  </a:cxn>
                  <a:cxn ang="0">
                    <a:pos x="T4" y="T5"/>
                  </a:cxn>
                  <a:cxn ang="0">
                    <a:pos x="T6" y="T7"/>
                  </a:cxn>
                  <a:cxn ang="0">
                    <a:pos x="T8" y="T9"/>
                  </a:cxn>
                </a:cxnLst>
                <a:rect l="0" t="0" r="r" b="b"/>
                <a:pathLst>
                  <a:path w="321" h="787">
                    <a:moveTo>
                      <a:pt x="321" y="787"/>
                    </a:moveTo>
                    <a:lnTo>
                      <a:pt x="0" y="653"/>
                    </a:lnTo>
                    <a:lnTo>
                      <a:pt x="0" y="0"/>
                    </a:lnTo>
                    <a:lnTo>
                      <a:pt x="321" y="136"/>
                    </a:lnTo>
                    <a:lnTo>
                      <a:pt x="321" y="787"/>
                    </a:lnTo>
                    <a:close/>
                  </a:path>
                </a:pathLst>
              </a:custGeom>
              <a:grpFill/>
              <a:ln>
                <a:solidFill>
                  <a:schemeClr val="bg1">
                    <a:lumMod val="95000"/>
                  </a:schemeClr>
                </a:solidFill>
              </a:ln>
            </p:spPr>
            <p:txBody>
              <a:bodyPr vert="horz" wrap="square" lIns="91440" tIns="45720" rIns="91440" bIns="45720" numCol="1" anchor="t" anchorCtr="0" compatLnSpc="1"/>
              <a:lstStyle/>
              <a:p>
                <a:endParaRPr lang="id-ID"/>
              </a:p>
            </p:txBody>
          </p:sp>
          <p:sp>
            <p:nvSpPr>
              <p:cNvPr id="38" name="Freeform 13"/>
              <p:cNvSpPr/>
              <p:nvPr/>
            </p:nvSpPr>
            <p:spPr bwMode="auto">
              <a:xfrm>
                <a:off x="6488349" y="2176772"/>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grpFill/>
              <a:ln>
                <a:solidFill>
                  <a:schemeClr val="bg1">
                    <a:lumMod val="95000"/>
                  </a:schemeClr>
                </a:solidFill>
              </a:ln>
            </p:spPr>
            <p:txBody>
              <a:bodyPr vert="horz" wrap="square" lIns="91440" tIns="45720" rIns="91440" bIns="45720" numCol="1" anchor="t" anchorCtr="0" compatLnSpc="1"/>
              <a:lstStyle/>
              <a:p>
                <a:endParaRPr lang="id-ID"/>
              </a:p>
            </p:txBody>
          </p:sp>
        </p:grpSp>
      </p:grpSp>
      <p:grpSp>
        <p:nvGrpSpPr>
          <p:cNvPr id="39" name="Group 2"/>
          <p:cNvGrpSpPr/>
          <p:nvPr/>
        </p:nvGrpSpPr>
        <p:grpSpPr>
          <a:xfrm>
            <a:off x="2" y="3029412"/>
            <a:ext cx="5735356" cy="1155467"/>
            <a:chOff x="2" y="3029412"/>
            <a:chExt cx="5735356" cy="1155467"/>
          </a:xfrm>
          <a:blipFill>
            <a:blip r:embed="rId4"/>
            <a:stretch>
              <a:fillRect/>
            </a:stretch>
          </a:blipFill>
        </p:grpSpPr>
        <p:sp>
          <p:nvSpPr>
            <p:cNvPr id="40" name="Rectangle 14"/>
            <p:cNvSpPr/>
            <p:nvPr/>
          </p:nvSpPr>
          <p:spPr>
            <a:xfrm flipH="1">
              <a:off x="2" y="3201105"/>
              <a:ext cx="4930788" cy="818352"/>
            </a:xfrm>
            <a:prstGeom prst="rect">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1" name="Group 16"/>
            <p:cNvGrpSpPr/>
            <p:nvPr/>
          </p:nvGrpSpPr>
          <p:grpSpPr>
            <a:xfrm flipH="1">
              <a:off x="4930791" y="3029412"/>
              <a:ext cx="804567" cy="1155467"/>
              <a:chOff x="7315531" y="3184335"/>
              <a:chExt cx="827184" cy="1187948"/>
            </a:xfrm>
            <a:grpFill/>
          </p:grpSpPr>
          <p:sp>
            <p:nvSpPr>
              <p:cNvPr id="42" name="Freeform 9"/>
              <p:cNvSpPr/>
              <p:nvPr/>
            </p:nvSpPr>
            <p:spPr bwMode="auto">
              <a:xfrm>
                <a:off x="7729123" y="3358277"/>
                <a:ext cx="413592" cy="1014006"/>
              </a:xfrm>
              <a:custGeom>
                <a:avLst/>
                <a:gdLst>
                  <a:gd name="T0" fmla="*/ 0 w 321"/>
                  <a:gd name="T1" fmla="*/ 787 h 787"/>
                  <a:gd name="T2" fmla="*/ 321 w 321"/>
                  <a:gd name="T3" fmla="*/ 653 h 787"/>
                  <a:gd name="T4" fmla="*/ 321 w 321"/>
                  <a:gd name="T5" fmla="*/ 0 h 787"/>
                  <a:gd name="T6" fmla="*/ 0 w 321"/>
                  <a:gd name="T7" fmla="*/ 134 h 787"/>
                  <a:gd name="T8" fmla="*/ 0 w 321"/>
                  <a:gd name="T9" fmla="*/ 787 h 787"/>
                </a:gdLst>
                <a:ahLst/>
                <a:cxnLst>
                  <a:cxn ang="0">
                    <a:pos x="T0" y="T1"/>
                  </a:cxn>
                  <a:cxn ang="0">
                    <a:pos x="T2" y="T3"/>
                  </a:cxn>
                  <a:cxn ang="0">
                    <a:pos x="T4" y="T5"/>
                  </a:cxn>
                  <a:cxn ang="0">
                    <a:pos x="T6" y="T7"/>
                  </a:cxn>
                  <a:cxn ang="0">
                    <a:pos x="T8" y="T9"/>
                  </a:cxn>
                </a:cxnLst>
                <a:rect l="0" t="0" r="r" b="b"/>
                <a:pathLst>
                  <a:path w="321" h="787">
                    <a:moveTo>
                      <a:pt x="0" y="787"/>
                    </a:moveTo>
                    <a:lnTo>
                      <a:pt x="321" y="653"/>
                    </a:lnTo>
                    <a:lnTo>
                      <a:pt x="321" y="0"/>
                    </a:lnTo>
                    <a:lnTo>
                      <a:pt x="0" y="134"/>
                    </a:lnTo>
                    <a:lnTo>
                      <a:pt x="0" y="787"/>
                    </a:lnTo>
                    <a:close/>
                  </a:path>
                </a:pathLst>
              </a:custGeom>
              <a:grpFill/>
              <a:ln>
                <a:solidFill>
                  <a:schemeClr val="bg1">
                    <a:lumMod val="95000"/>
                  </a:schemeClr>
                </a:solidFill>
              </a:ln>
            </p:spPr>
            <p:txBody>
              <a:bodyPr vert="horz" wrap="square" lIns="91440" tIns="45720" rIns="91440" bIns="45720" numCol="1" anchor="t" anchorCtr="0" compatLnSpc="1"/>
              <a:lstStyle/>
              <a:p>
                <a:endParaRPr lang="id-ID"/>
              </a:p>
            </p:txBody>
          </p:sp>
          <p:sp>
            <p:nvSpPr>
              <p:cNvPr id="43" name="Freeform 10"/>
              <p:cNvSpPr/>
              <p:nvPr/>
            </p:nvSpPr>
            <p:spPr bwMode="auto">
              <a:xfrm>
                <a:off x="7315531" y="3358277"/>
                <a:ext cx="413592" cy="1014006"/>
              </a:xfrm>
              <a:custGeom>
                <a:avLst/>
                <a:gdLst>
                  <a:gd name="T0" fmla="*/ 321 w 321"/>
                  <a:gd name="T1" fmla="*/ 787 h 787"/>
                  <a:gd name="T2" fmla="*/ 0 w 321"/>
                  <a:gd name="T3" fmla="*/ 653 h 787"/>
                  <a:gd name="T4" fmla="*/ 0 w 321"/>
                  <a:gd name="T5" fmla="*/ 0 h 787"/>
                  <a:gd name="T6" fmla="*/ 321 w 321"/>
                  <a:gd name="T7" fmla="*/ 134 h 787"/>
                  <a:gd name="T8" fmla="*/ 321 w 321"/>
                  <a:gd name="T9" fmla="*/ 787 h 787"/>
                </a:gdLst>
                <a:ahLst/>
                <a:cxnLst>
                  <a:cxn ang="0">
                    <a:pos x="T0" y="T1"/>
                  </a:cxn>
                  <a:cxn ang="0">
                    <a:pos x="T2" y="T3"/>
                  </a:cxn>
                  <a:cxn ang="0">
                    <a:pos x="T4" y="T5"/>
                  </a:cxn>
                  <a:cxn ang="0">
                    <a:pos x="T6" y="T7"/>
                  </a:cxn>
                  <a:cxn ang="0">
                    <a:pos x="T8" y="T9"/>
                  </a:cxn>
                </a:cxnLst>
                <a:rect l="0" t="0" r="r" b="b"/>
                <a:pathLst>
                  <a:path w="321" h="787">
                    <a:moveTo>
                      <a:pt x="321" y="787"/>
                    </a:moveTo>
                    <a:lnTo>
                      <a:pt x="0" y="653"/>
                    </a:lnTo>
                    <a:lnTo>
                      <a:pt x="0" y="0"/>
                    </a:lnTo>
                    <a:lnTo>
                      <a:pt x="321" y="134"/>
                    </a:lnTo>
                    <a:lnTo>
                      <a:pt x="321" y="787"/>
                    </a:lnTo>
                    <a:close/>
                  </a:path>
                </a:pathLst>
              </a:custGeom>
              <a:grpFill/>
              <a:ln>
                <a:solidFill>
                  <a:schemeClr val="bg1">
                    <a:lumMod val="95000"/>
                  </a:schemeClr>
                </a:solidFill>
              </a:ln>
            </p:spPr>
            <p:txBody>
              <a:bodyPr vert="horz" wrap="square" lIns="91440" tIns="45720" rIns="91440" bIns="45720" numCol="1" anchor="t" anchorCtr="0" compatLnSpc="1"/>
              <a:lstStyle/>
              <a:p>
                <a:endParaRPr lang="id-ID"/>
              </a:p>
            </p:txBody>
          </p:sp>
          <p:sp>
            <p:nvSpPr>
              <p:cNvPr id="44" name="Freeform 13"/>
              <p:cNvSpPr/>
              <p:nvPr/>
            </p:nvSpPr>
            <p:spPr bwMode="auto">
              <a:xfrm>
                <a:off x="7315531" y="3184335"/>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grpFill/>
              <a:ln>
                <a:solidFill>
                  <a:schemeClr val="bg1">
                    <a:lumMod val="95000"/>
                  </a:schemeClr>
                </a:solidFill>
              </a:ln>
            </p:spPr>
            <p:txBody>
              <a:bodyPr vert="horz" wrap="square" lIns="91440" tIns="45720" rIns="91440" bIns="45720" numCol="1" anchor="t" anchorCtr="0" compatLnSpc="1"/>
              <a:lstStyle/>
              <a:p>
                <a:endParaRPr lang="id-ID"/>
              </a:p>
            </p:txBody>
          </p:sp>
        </p:grpSp>
      </p:grpSp>
      <p:grpSp>
        <p:nvGrpSpPr>
          <p:cNvPr id="45" name="Group 5"/>
          <p:cNvGrpSpPr/>
          <p:nvPr/>
        </p:nvGrpSpPr>
        <p:grpSpPr>
          <a:xfrm>
            <a:off x="1" y="4015546"/>
            <a:ext cx="6382964" cy="1140579"/>
            <a:chOff x="1" y="4015546"/>
            <a:chExt cx="6382964" cy="1140579"/>
          </a:xfrm>
          <a:blipFill>
            <a:blip r:embed="rId4"/>
            <a:stretch>
              <a:fillRect/>
            </a:stretch>
          </a:blipFill>
        </p:grpSpPr>
        <p:sp>
          <p:nvSpPr>
            <p:cNvPr id="46" name="Rectangle 22"/>
            <p:cNvSpPr/>
            <p:nvPr/>
          </p:nvSpPr>
          <p:spPr>
            <a:xfrm flipH="1">
              <a:off x="1" y="4186134"/>
              <a:ext cx="5578396" cy="799402"/>
            </a:xfrm>
            <a:prstGeom prst="rect">
              <a:avLst/>
            </a:prstGeom>
            <a:gr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7" name="Group 24"/>
            <p:cNvGrpSpPr/>
            <p:nvPr/>
          </p:nvGrpSpPr>
          <p:grpSpPr>
            <a:xfrm flipH="1">
              <a:off x="5578398" y="4015546"/>
              <a:ext cx="804567" cy="1140579"/>
              <a:chOff x="6488349" y="4198189"/>
              <a:chExt cx="827184" cy="1172641"/>
            </a:xfrm>
            <a:grpFill/>
          </p:grpSpPr>
          <p:sp>
            <p:nvSpPr>
              <p:cNvPr id="48" name="Freeform 7"/>
              <p:cNvSpPr/>
              <p:nvPr/>
            </p:nvSpPr>
            <p:spPr bwMode="auto">
              <a:xfrm>
                <a:off x="6901941" y="4370995"/>
                <a:ext cx="413592" cy="999835"/>
              </a:xfrm>
              <a:custGeom>
                <a:avLst/>
                <a:gdLst>
                  <a:gd name="T0" fmla="*/ 0 w 321"/>
                  <a:gd name="T1" fmla="*/ 776 h 776"/>
                  <a:gd name="T2" fmla="*/ 321 w 321"/>
                  <a:gd name="T3" fmla="*/ 642 h 776"/>
                  <a:gd name="T4" fmla="*/ 321 w 321"/>
                  <a:gd name="T5" fmla="*/ 0 h 776"/>
                  <a:gd name="T6" fmla="*/ 0 w 321"/>
                  <a:gd name="T7" fmla="*/ 136 h 776"/>
                  <a:gd name="T8" fmla="*/ 0 w 321"/>
                  <a:gd name="T9" fmla="*/ 776 h 776"/>
                </a:gdLst>
                <a:ahLst/>
                <a:cxnLst>
                  <a:cxn ang="0">
                    <a:pos x="T0" y="T1"/>
                  </a:cxn>
                  <a:cxn ang="0">
                    <a:pos x="T2" y="T3"/>
                  </a:cxn>
                  <a:cxn ang="0">
                    <a:pos x="T4" y="T5"/>
                  </a:cxn>
                  <a:cxn ang="0">
                    <a:pos x="T6" y="T7"/>
                  </a:cxn>
                  <a:cxn ang="0">
                    <a:pos x="T8" y="T9"/>
                  </a:cxn>
                </a:cxnLst>
                <a:rect l="0" t="0" r="r" b="b"/>
                <a:pathLst>
                  <a:path w="321" h="776">
                    <a:moveTo>
                      <a:pt x="0" y="776"/>
                    </a:moveTo>
                    <a:lnTo>
                      <a:pt x="321" y="642"/>
                    </a:lnTo>
                    <a:lnTo>
                      <a:pt x="321" y="0"/>
                    </a:lnTo>
                    <a:lnTo>
                      <a:pt x="0" y="136"/>
                    </a:lnTo>
                    <a:lnTo>
                      <a:pt x="0" y="776"/>
                    </a:lnTo>
                    <a:close/>
                  </a:path>
                </a:pathLst>
              </a:custGeom>
              <a:grpFill/>
              <a:ln>
                <a:solidFill>
                  <a:schemeClr val="bg1">
                    <a:lumMod val="95000"/>
                  </a:schemeClr>
                </a:solidFill>
              </a:ln>
            </p:spPr>
            <p:txBody>
              <a:bodyPr vert="horz" wrap="square" lIns="91440" tIns="45720" rIns="91440" bIns="45720" numCol="1" anchor="t" anchorCtr="0" compatLnSpc="1"/>
              <a:lstStyle/>
              <a:p>
                <a:endParaRPr lang="id-ID"/>
              </a:p>
            </p:txBody>
          </p:sp>
          <p:sp>
            <p:nvSpPr>
              <p:cNvPr id="49" name="Freeform 8"/>
              <p:cNvSpPr/>
              <p:nvPr/>
            </p:nvSpPr>
            <p:spPr bwMode="auto">
              <a:xfrm>
                <a:off x="6488349" y="4370995"/>
                <a:ext cx="413592" cy="999835"/>
              </a:xfrm>
              <a:custGeom>
                <a:avLst/>
                <a:gdLst>
                  <a:gd name="T0" fmla="*/ 321 w 321"/>
                  <a:gd name="T1" fmla="*/ 776 h 776"/>
                  <a:gd name="T2" fmla="*/ 0 w 321"/>
                  <a:gd name="T3" fmla="*/ 642 h 776"/>
                  <a:gd name="T4" fmla="*/ 0 w 321"/>
                  <a:gd name="T5" fmla="*/ 0 h 776"/>
                  <a:gd name="T6" fmla="*/ 321 w 321"/>
                  <a:gd name="T7" fmla="*/ 136 h 776"/>
                  <a:gd name="T8" fmla="*/ 321 w 321"/>
                  <a:gd name="T9" fmla="*/ 776 h 776"/>
                </a:gdLst>
                <a:ahLst/>
                <a:cxnLst>
                  <a:cxn ang="0">
                    <a:pos x="T0" y="T1"/>
                  </a:cxn>
                  <a:cxn ang="0">
                    <a:pos x="T2" y="T3"/>
                  </a:cxn>
                  <a:cxn ang="0">
                    <a:pos x="T4" y="T5"/>
                  </a:cxn>
                  <a:cxn ang="0">
                    <a:pos x="T6" y="T7"/>
                  </a:cxn>
                  <a:cxn ang="0">
                    <a:pos x="T8" y="T9"/>
                  </a:cxn>
                </a:cxnLst>
                <a:rect l="0" t="0" r="r" b="b"/>
                <a:pathLst>
                  <a:path w="321" h="776">
                    <a:moveTo>
                      <a:pt x="321" y="776"/>
                    </a:moveTo>
                    <a:lnTo>
                      <a:pt x="0" y="642"/>
                    </a:lnTo>
                    <a:lnTo>
                      <a:pt x="0" y="0"/>
                    </a:lnTo>
                    <a:lnTo>
                      <a:pt x="321" y="136"/>
                    </a:lnTo>
                    <a:lnTo>
                      <a:pt x="321" y="776"/>
                    </a:lnTo>
                    <a:close/>
                  </a:path>
                </a:pathLst>
              </a:custGeom>
              <a:grpFill/>
              <a:ln>
                <a:solidFill>
                  <a:schemeClr val="bg1">
                    <a:lumMod val="95000"/>
                  </a:schemeClr>
                </a:solidFill>
              </a:ln>
            </p:spPr>
            <p:txBody>
              <a:bodyPr vert="horz" wrap="square" lIns="91440" tIns="45720" rIns="91440" bIns="45720" numCol="1" anchor="t" anchorCtr="0" compatLnSpc="1"/>
              <a:lstStyle/>
              <a:p>
                <a:endParaRPr lang="id-ID"/>
              </a:p>
            </p:txBody>
          </p:sp>
          <p:sp>
            <p:nvSpPr>
              <p:cNvPr id="50" name="Freeform 13"/>
              <p:cNvSpPr/>
              <p:nvPr/>
            </p:nvSpPr>
            <p:spPr bwMode="auto">
              <a:xfrm>
                <a:off x="6488349" y="4198189"/>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grpFill/>
              <a:ln>
                <a:solidFill>
                  <a:schemeClr val="bg1">
                    <a:lumMod val="95000"/>
                  </a:schemeClr>
                </a:solidFill>
              </a:ln>
            </p:spPr>
            <p:txBody>
              <a:bodyPr vert="horz" wrap="square" lIns="91440" tIns="45720" rIns="91440" bIns="45720" numCol="1" anchor="t" anchorCtr="0" compatLnSpc="1"/>
              <a:lstStyle/>
              <a:p>
                <a:endParaRPr lang="id-ID"/>
              </a:p>
            </p:txBody>
          </p:sp>
        </p:grpSp>
      </p:grpSp>
      <p:sp>
        <p:nvSpPr>
          <p:cNvPr id="95" name="Freeform 48"/>
          <p:cNvSpPr>
            <a:spLocks noEditPoints="1"/>
          </p:cNvSpPr>
          <p:nvPr/>
        </p:nvSpPr>
        <p:spPr bwMode="auto">
          <a:xfrm>
            <a:off x="425367" y="5279295"/>
            <a:ext cx="535403" cy="535190"/>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solidFill>
            <a:schemeClr val="bg1"/>
          </a:solidFill>
          <a:ln>
            <a:noFill/>
          </a:ln>
        </p:spPr>
        <p:txBody>
          <a:bodyPr vert="horz" wrap="square" lIns="91440" tIns="45720" rIns="91440" bIns="45720" numCol="1" anchor="t" anchorCtr="0" compatLnSpc="1"/>
          <a:lstStyle/>
          <a:p>
            <a:endParaRPr lang="id-ID"/>
          </a:p>
        </p:txBody>
      </p:sp>
      <p:sp>
        <p:nvSpPr>
          <p:cNvPr id="55" name="文本框 54"/>
          <p:cNvSpPr txBox="1"/>
          <p:nvPr/>
        </p:nvSpPr>
        <p:spPr>
          <a:xfrm>
            <a:off x="1027957" y="2394420"/>
            <a:ext cx="2645733" cy="461665"/>
          </a:xfrm>
          <a:prstGeom prst="rect">
            <a:avLst/>
          </a:prstGeom>
          <a:noFill/>
        </p:spPr>
        <p:txBody>
          <a:bodyPr wrap="square" rtlCol="0">
            <a:spAutoFit/>
          </a:bodyPr>
          <a:lstStyle/>
          <a:p>
            <a:pPr algn="ctr"/>
            <a:r>
              <a:rPr lang="zh-CN" altLang="en-US" sz="2400" dirty="0">
                <a:solidFill>
                  <a:schemeClr val="bg1">
                    <a:lumMod val="95000"/>
                  </a:schemeClr>
                </a:solidFill>
              </a:rPr>
              <a:t>企业信息知识图谱</a:t>
            </a:r>
          </a:p>
        </p:txBody>
      </p:sp>
      <p:sp>
        <p:nvSpPr>
          <p:cNvPr id="56" name="文本框 55"/>
          <p:cNvSpPr txBox="1"/>
          <p:nvPr/>
        </p:nvSpPr>
        <p:spPr>
          <a:xfrm>
            <a:off x="1127372" y="3344083"/>
            <a:ext cx="3389564" cy="461665"/>
          </a:xfrm>
          <a:prstGeom prst="rect">
            <a:avLst/>
          </a:prstGeom>
          <a:noFill/>
        </p:spPr>
        <p:txBody>
          <a:bodyPr wrap="square" rtlCol="0">
            <a:spAutoFit/>
          </a:bodyPr>
          <a:lstStyle/>
          <a:p>
            <a:pPr algn="ctr"/>
            <a:r>
              <a:rPr lang="zh-CN" altLang="en-US" sz="2400" dirty="0">
                <a:solidFill>
                  <a:schemeClr val="bg1">
                    <a:lumMod val="95000"/>
                  </a:schemeClr>
                </a:solidFill>
              </a:rPr>
              <a:t>网络舆情新闻处理分析</a:t>
            </a:r>
          </a:p>
        </p:txBody>
      </p:sp>
      <p:sp>
        <p:nvSpPr>
          <p:cNvPr id="57" name="文本框 56"/>
          <p:cNvSpPr txBox="1"/>
          <p:nvPr/>
        </p:nvSpPr>
        <p:spPr>
          <a:xfrm>
            <a:off x="1568742" y="4313933"/>
            <a:ext cx="3165514" cy="461665"/>
          </a:xfrm>
          <a:prstGeom prst="rect">
            <a:avLst/>
          </a:prstGeom>
          <a:noFill/>
        </p:spPr>
        <p:txBody>
          <a:bodyPr wrap="square" rtlCol="0">
            <a:spAutoFit/>
          </a:bodyPr>
          <a:lstStyle/>
          <a:p>
            <a:pPr algn="ctr"/>
            <a:r>
              <a:rPr lang="zh-CN" altLang="en-US" sz="2400" dirty="0">
                <a:solidFill>
                  <a:schemeClr val="bg1">
                    <a:lumMod val="95000"/>
                  </a:schemeClr>
                </a:solidFill>
              </a:rPr>
              <a:t>信息处理结果可视化</a:t>
            </a:r>
          </a:p>
        </p:txBody>
      </p:sp>
      <p:sp>
        <p:nvSpPr>
          <p:cNvPr id="59" name="矩形 58"/>
          <p:cNvSpPr/>
          <p:nvPr/>
        </p:nvSpPr>
        <p:spPr>
          <a:xfrm>
            <a:off x="1989644" y="371537"/>
            <a:ext cx="2031325"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项目的背景与意义</a:t>
            </a:r>
            <a:endParaRPr lang="en-US" altLang="zh-CN"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60" name="文本框 59"/>
          <p:cNvSpPr txBox="1"/>
          <p:nvPr/>
        </p:nvSpPr>
        <p:spPr>
          <a:xfrm>
            <a:off x="870507" y="938821"/>
            <a:ext cx="5022106" cy="338554"/>
          </a:xfrm>
          <a:prstGeom prst="snip1Rect">
            <a:avLst>
              <a:gd name="adj" fmla="val 0"/>
            </a:avLst>
          </a:prstGeom>
          <a:noFill/>
          <a:ln w="28575">
            <a:noFill/>
          </a:ln>
        </p:spPr>
        <p:txBody>
          <a:bodyPr wrap="square" rtlCol="0">
            <a:spAutoFit/>
          </a:bodyPr>
          <a:lstStyle/>
          <a:p>
            <a:pPr algn="ctr"/>
            <a:r>
              <a:rPr lang="en-US" altLang="zh-CN" sz="1600"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 Background And Significance</a:t>
            </a:r>
            <a:endParaRPr lang="zh-CN" altLang="en-US" sz="1600" dirty="0">
              <a:ln>
                <a:solidFill>
                  <a:srgbClr val="00762F"/>
                </a:solidFill>
              </a:ln>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grpSp>
        <p:nvGrpSpPr>
          <p:cNvPr id="61" name="组合 60"/>
          <p:cNvGrpSpPr/>
          <p:nvPr/>
        </p:nvGrpSpPr>
        <p:grpSpPr>
          <a:xfrm>
            <a:off x="1046490" y="578744"/>
            <a:ext cx="680710" cy="680710"/>
            <a:chOff x="5519057" y="1743193"/>
            <a:chExt cx="1162288" cy="1162288"/>
          </a:xfrm>
        </p:grpSpPr>
        <p:sp>
          <p:nvSpPr>
            <p:cNvPr id="62" name="矩形 61"/>
            <p:cNvSpPr/>
            <p:nvPr/>
          </p:nvSpPr>
          <p:spPr>
            <a:xfrm>
              <a:off x="5519057" y="1743193"/>
              <a:ext cx="1162288" cy="1162288"/>
            </a:xfrm>
            <a:prstGeom prst="rect">
              <a:avLst/>
            </a:prstGeom>
            <a:blipFill>
              <a:blip r:embed="rId4"/>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3" name="文本框 62"/>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01</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64" name="文本框 63"/>
          <p:cNvSpPr txBox="1"/>
          <p:nvPr/>
        </p:nvSpPr>
        <p:spPr>
          <a:xfrm>
            <a:off x="5513188" y="2223187"/>
            <a:ext cx="3496587" cy="532903"/>
          </a:xfrm>
          <a:prstGeom prst="rect">
            <a:avLst/>
          </a:prstGeom>
          <a:noFill/>
        </p:spPr>
        <p:txBody>
          <a:bodyPr wrap="square" rtlCol="0">
            <a:spAutoFit/>
          </a:bodyPr>
          <a:lstStyle/>
          <a:p>
            <a:pP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对于所关注的证券股票构建相应的知识图谱，清晰的展示企业的结构信息以及企业间的关联信息</a:t>
            </a:r>
          </a:p>
        </p:txBody>
      </p:sp>
      <p:sp>
        <p:nvSpPr>
          <p:cNvPr id="96" name="文本框 95"/>
          <p:cNvSpPr txBox="1"/>
          <p:nvPr/>
        </p:nvSpPr>
        <p:spPr>
          <a:xfrm>
            <a:off x="6153176" y="3340908"/>
            <a:ext cx="3273068" cy="763735"/>
          </a:xfrm>
          <a:prstGeom prst="rect">
            <a:avLst/>
          </a:prstGeom>
          <a:noFill/>
        </p:spPr>
        <p:txBody>
          <a:bodyPr wrap="square" rtlCol="0">
            <a:spAutoFit/>
          </a:bodyPr>
          <a:lstStyle/>
          <a:p>
            <a:pP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对于获取到的实时网络新闻信息可提供实时处理分析，找出相关联的企业或证券或行业，并分析判断风险类型及时的做出相应的处理</a:t>
            </a:r>
          </a:p>
        </p:txBody>
      </p:sp>
      <p:sp>
        <p:nvSpPr>
          <p:cNvPr id="98" name="文本框 97"/>
          <p:cNvSpPr txBox="1"/>
          <p:nvPr/>
        </p:nvSpPr>
        <p:spPr>
          <a:xfrm>
            <a:off x="6798092" y="4329781"/>
            <a:ext cx="3273068" cy="532903"/>
          </a:xfrm>
          <a:prstGeom prst="rect">
            <a:avLst/>
          </a:prstGeom>
          <a:noFill/>
        </p:spPr>
        <p:txBody>
          <a:bodyPr wrap="square" rtlCol="0">
            <a:spAutoFit/>
          </a:bodyPr>
          <a:lstStyle/>
          <a:p>
            <a:pP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网页前端提供可视化的界面，清晰的了解监控实时舆情信息以及信息带来的风险</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par>
                                <p:cTn id="8" presetID="22" presetClass="entr" presetSubtype="8"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ipe(left)">
                                      <p:cBhvr>
                                        <p:cTn id="10" dur="500"/>
                                        <p:tgtEl>
                                          <p:spTgt spid="39"/>
                                        </p:tgtEl>
                                      </p:cBhvr>
                                    </p:animEffect>
                                  </p:childTnLst>
                                </p:cTn>
                              </p:par>
                              <p:par>
                                <p:cTn id="11" presetID="22" presetClass="entr" presetSubtype="8"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wipe(left)">
                                      <p:cBhvr>
                                        <p:cTn id="13" dur="500"/>
                                        <p:tgtEl>
                                          <p:spTgt spid="45"/>
                                        </p:tgtEl>
                                      </p:cBhvr>
                                    </p:animEffect>
                                  </p:childTnLst>
                                </p:cTn>
                              </p:par>
                            </p:childTnLst>
                          </p:cTn>
                        </p:par>
                        <p:par>
                          <p:cTn id="14" fill="hold">
                            <p:stCondLst>
                              <p:cond delay="500"/>
                            </p:stCondLst>
                            <p:childTnLst>
                              <p:par>
                                <p:cTn id="15" presetID="53" presetClass="entr" presetSubtype="16" fill="hold" grpId="0" nodeType="afterEffect">
                                  <p:stCondLst>
                                    <p:cond delay="0"/>
                                  </p:stCondLst>
                                  <p:childTnLst>
                                    <p:set>
                                      <p:cBhvr>
                                        <p:cTn id="16" dur="1" fill="hold">
                                          <p:stCondLst>
                                            <p:cond delay="0"/>
                                          </p:stCondLst>
                                        </p:cTn>
                                        <p:tgtEl>
                                          <p:spTgt spid="95"/>
                                        </p:tgtEl>
                                        <p:attrNameLst>
                                          <p:attrName>style.visibility</p:attrName>
                                        </p:attrNameLst>
                                      </p:cBhvr>
                                      <p:to>
                                        <p:strVal val="visible"/>
                                      </p:to>
                                    </p:set>
                                    <p:anim calcmode="lin" valueType="num">
                                      <p:cBhvr>
                                        <p:cTn id="17" dur="500" fill="hold"/>
                                        <p:tgtEl>
                                          <p:spTgt spid="95"/>
                                        </p:tgtEl>
                                        <p:attrNameLst>
                                          <p:attrName>ppt_w</p:attrName>
                                        </p:attrNameLst>
                                      </p:cBhvr>
                                      <p:tavLst>
                                        <p:tav tm="0">
                                          <p:val>
                                            <p:fltVal val="0"/>
                                          </p:val>
                                        </p:tav>
                                        <p:tav tm="100000">
                                          <p:val>
                                            <p:strVal val="#ppt_w"/>
                                          </p:val>
                                        </p:tav>
                                      </p:tavLst>
                                    </p:anim>
                                    <p:anim calcmode="lin" valueType="num">
                                      <p:cBhvr>
                                        <p:cTn id="18" dur="500" fill="hold"/>
                                        <p:tgtEl>
                                          <p:spTgt spid="95"/>
                                        </p:tgtEl>
                                        <p:attrNameLst>
                                          <p:attrName>ppt_h</p:attrName>
                                        </p:attrNameLst>
                                      </p:cBhvr>
                                      <p:tavLst>
                                        <p:tav tm="0">
                                          <p:val>
                                            <p:fltVal val="0"/>
                                          </p:val>
                                        </p:tav>
                                        <p:tav tm="100000">
                                          <p:val>
                                            <p:strVal val="#ppt_h"/>
                                          </p:val>
                                        </p:tav>
                                      </p:tavLst>
                                    </p:anim>
                                    <p:animEffect transition="in" filter="fade">
                                      <p:cBhvr>
                                        <p:cTn id="19"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56"/>
            <a:ext cx="12195477" cy="6859956"/>
          </a:xfrm>
          <a:prstGeom prst="rect">
            <a:avLst/>
          </a:prstGeom>
        </p:spPr>
      </p:pic>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02</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643178" y="2825264"/>
            <a:ext cx="4959929" cy="584775"/>
          </a:xfrm>
          <a:prstGeom prst="rect">
            <a:avLst/>
          </a:prstGeom>
          <a:noFill/>
        </p:spPr>
        <p:txBody>
          <a:bodyPr wrap="square" rtlCol="0">
            <a:spAutoFit/>
          </a:bodyPr>
          <a:lstStyle/>
          <a:p>
            <a:r>
              <a:rPr lang="zh-CN" altLang="en-US" sz="3200" b="1" dirty="0">
                <a:solidFill>
                  <a:schemeClr val="bg1"/>
                </a:solidFill>
                <a:latin typeface="微软雅黑" panose="020B0503020204020204" pitchFamily="34" charset="-122"/>
                <a:ea typeface="微软雅黑" panose="020B0503020204020204" pitchFamily="34" charset="-122"/>
              </a:rPr>
              <a:t>项目研究的思路与方法</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6643178" y="3408455"/>
            <a:ext cx="5022106" cy="400110"/>
          </a:xfrm>
          <a:prstGeom prst="snip1Rect">
            <a:avLst>
              <a:gd name="adj" fmla="val 0"/>
            </a:avLst>
          </a:prstGeom>
          <a:noFill/>
          <a:ln w="28575">
            <a:noFill/>
          </a:ln>
        </p:spPr>
        <p:txBody>
          <a:bodyPr wrap="square" rtlCol="0">
            <a:spAutoFit/>
          </a:bodyPr>
          <a:lstStyle/>
          <a:p>
            <a:r>
              <a:rPr lang="en-US" altLang="zh-CN" sz="2000" dirty="0">
                <a:solidFill>
                  <a:schemeClr val="bg1"/>
                </a:solidFill>
                <a:latin typeface="Arial" panose="020B0604020202020204" pitchFamily="34" charset="0"/>
                <a:ea typeface="华文仿宋" panose="02010600040101010101" pitchFamily="2" charset="-122"/>
                <a:cs typeface="Arial" panose="020B0604020202020204" pitchFamily="34" charset="0"/>
              </a:rPr>
              <a:t>Ideas And Methods</a:t>
            </a:r>
            <a:endParaRPr lang="zh-CN" altLang="en-US" sz="2000" dirty="0">
              <a:solidFill>
                <a:schemeClr val="bg1"/>
              </a:solidFill>
              <a:latin typeface="Arial" panose="020B0604020202020204" pitchFamily="34" charset="0"/>
              <a:ea typeface="华文仿宋" panose="02010600040101010101" pitchFamily="2" charset="-122"/>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Effect>
                      <a14:colorTemperature colorTemp="47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Freeform 3"/>
          <p:cNvSpPr/>
          <p:nvPr/>
        </p:nvSpPr>
        <p:spPr>
          <a:xfrm>
            <a:off x="6245716" y="2595067"/>
            <a:ext cx="811193" cy="405554"/>
          </a:xfrm>
          <a:custGeom>
            <a:avLst/>
            <a:gdLst>
              <a:gd name="connsiteX0" fmla="*/ 0 w 973591"/>
              <a:gd name="connsiteY0" fmla="*/ 0 h 486745"/>
              <a:gd name="connsiteX1" fmla="*/ 973591 w 973591"/>
              <a:gd name="connsiteY1" fmla="*/ 0 h 486745"/>
              <a:gd name="connsiteX2" fmla="*/ 973591 w 973591"/>
              <a:gd name="connsiteY2" fmla="*/ 486745 h 486745"/>
              <a:gd name="connsiteX3" fmla="*/ 0 w 973591"/>
              <a:gd name="connsiteY3" fmla="*/ 486745 h 486745"/>
              <a:gd name="connsiteX4" fmla="*/ 0 w 973591"/>
              <a:gd name="connsiteY4" fmla="*/ 0 h 48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3591" h="486745">
                <a:moveTo>
                  <a:pt x="0" y="0"/>
                </a:moveTo>
                <a:lnTo>
                  <a:pt x="973591" y="0"/>
                </a:lnTo>
                <a:lnTo>
                  <a:pt x="973591" y="486745"/>
                </a:lnTo>
                <a:lnTo>
                  <a:pt x="0" y="486745"/>
                </a:lnTo>
                <a:lnTo>
                  <a:pt x="0" y="0"/>
                </a:lnTo>
                <a:close/>
              </a:path>
            </a:pathLst>
          </a:custGeom>
          <a:noFill/>
          <a:ln>
            <a:noFill/>
          </a:ln>
          <a:effectLst/>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b="1" kern="1200" dirty="0">
                <a:solidFill>
                  <a:srgbClr val="595959">
                    <a:hueOff val="0"/>
                    <a:satOff val="0"/>
                    <a:lumOff val="0"/>
                    <a:alphaOff val="0"/>
                  </a:srgbClr>
                </a:solidFill>
                <a:ea typeface="+mn-ea"/>
                <a:cs typeface="+mn-cs"/>
              </a:rPr>
              <a:t> </a:t>
            </a:r>
          </a:p>
        </p:txBody>
      </p:sp>
      <p:sp>
        <p:nvSpPr>
          <p:cNvPr id="33" name="Freeform 4"/>
          <p:cNvSpPr/>
          <p:nvPr/>
        </p:nvSpPr>
        <p:spPr>
          <a:xfrm>
            <a:off x="5840256" y="3432006"/>
            <a:ext cx="811193" cy="405554"/>
          </a:xfrm>
          <a:custGeom>
            <a:avLst/>
            <a:gdLst>
              <a:gd name="connsiteX0" fmla="*/ 0 w 973591"/>
              <a:gd name="connsiteY0" fmla="*/ 0 h 486745"/>
              <a:gd name="connsiteX1" fmla="*/ 973591 w 973591"/>
              <a:gd name="connsiteY1" fmla="*/ 0 h 486745"/>
              <a:gd name="connsiteX2" fmla="*/ 973591 w 973591"/>
              <a:gd name="connsiteY2" fmla="*/ 486745 h 486745"/>
              <a:gd name="connsiteX3" fmla="*/ 0 w 973591"/>
              <a:gd name="connsiteY3" fmla="*/ 486745 h 486745"/>
              <a:gd name="connsiteX4" fmla="*/ 0 w 973591"/>
              <a:gd name="connsiteY4" fmla="*/ 0 h 48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3591" h="486745">
                <a:moveTo>
                  <a:pt x="0" y="0"/>
                </a:moveTo>
                <a:lnTo>
                  <a:pt x="973591" y="0"/>
                </a:lnTo>
                <a:lnTo>
                  <a:pt x="973591" y="486745"/>
                </a:lnTo>
                <a:lnTo>
                  <a:pt x="0" y="486745"/>
                </a:lnTo>
                <a:lnTo>
                  <a:pt x="0" y="0"/>
                </a:lnTo>
                <a:close/>
              </a:path>
            </a:pathLst>
          </a:custGeom>
          <a:noFill/>
          <a:ln>
            <a:noFill/>
          </a:ln>
          <a:effectLst/>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b="1" kern="1200" dirty="0">
                <a:solidFill>
                  <a:srgbClr val="595959">
                    <a:hueOff val="0"/>
                    <a:satOff val="0"/>
                    <a:lumOff val="0"/>
                    <a:alphaOff val="0"/>
                  </a:srgbClr>
                </a:solidFill>
                <a:ea typeface="+mn-ea"/>
                <a:cs typeface="+mn-cs"/>
              </a:rPr>
              <a:t> </a:t>
            </a:r>
          </a:p>
        </p:txBody>
      </p:sp>
      <p:sp>
        <p:nvSpPr>
          <p:cNvPr id="34" name="Freeform 5"/>
          <p:cNvSpPr/>
          <p:nvPr/>
        </p:nvSpPr>
        <p:spPr>
          <a:xfrm>
            <a:off x="6245716" y="4247717"/>
            <a:ext cx="811193" cy="405554"/>
          </a:xfrm>
          <a:custGeom>
            <a:avLst/>
            <a:gdLst>
              <a:gd name="connsiteX0" fmla="*/ 0 w 973591"/>
              <a:gd name="connsiteY0" fmla="*/ 0 h 486745"/>
              <a:gd name="connsiteX1" fmla="*/ 973591 w 973591"/>
              <a:gd name="connsiteY1" fmla="*/ 0 h 486745"/>
              <a:gd name="connsiteX2" fmla="*/ 973591 w 973591"/>
              <a:gd name="connsiteY2" fmla="*/ 486745 h 486745"/>
              <a:gd name="connsiteX3" fmla="*/ 0 w 973591"/>
              <a:gd name="connsiteY3" fmla="*/ 486745 h 486745"/>
              <a:gd name="connsiteX4" fmla="*/ 0 w 973591"/>
              <a:gd name="connsiteY4" fmla="*/ 0 h 48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3591" h="486745">
                <a:moveTo>
                  <a:pt x="0" y="0"/>
                </a:moveTo>
                <a:lnTo>
                  <a:pt x="973591" y="0"/>
                </a:lnTo>
                <a:lnTo>
                  <a:pt x="973591" y="486745"/>
                </a:lnTo>
                <a:lnTo>
                  <a:pt x="0" y="486745"/>
                </a:lnTo>
                <a:lnTo>
                  <a:pt x="0" y="0"/>
                </a:lnTo>
                <a:close/>
              </a:path>
            </a:pathLst>
          </a:custGeom>
          <a:noFill/>
          <a:ln>
            <a:noFill/>
          </a:ln>
          <a:effectLst/>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endParaRPr lang="en-US" sz="3100" b="1" kern="1200">
              <a:solidFill>
                <a:srgbClr val="595959">
                  <a:hueOff val="0"/>
                  <a:satOff val="0"/>
                  <a:lumOff val="0"/>
                  <a:alphaOff val="0"/>
                </a:srgbClr>
              </a:solidFill>
              <a:ea typeface="+mn-ea"/>
              <a:cs typeface="+mn-cs"/>
            </a:endParaRPr>
          </a:p>
        </p:txBody>
      </p:sp>
      <p:sp>
        <p:nvSpPr>
          <p:cNvPr id="35" name="Freeform 6"/>
          <p:cNvSpPr/>
          <p:nvPr/>
        </p:nvSpPr>
        <p:spPr>
          <a:xfrm>
            <a:off x="5840256" y="5105882"/>
            <a:ext cx="811193" cy="405554"/>
          </a:xfrm>
          <a:custGeom>
            <a:avLst/>
            <a:gdLst>
              <a:gd name="connsiteX0" fmla="*/ 0 w 973591"/>
              <a:gd name="connsiteY0" fmla="*/ 0 h 486745"/>
              <a:gd name="connsiteX1" fmla="*/ 973591 w 973591"/>
              <a:gd name="connsiteY1" fmla="*/ 0 h 486745"/>
              <a:gd name="connsiteX2" fmla="*/ 973591 w 973591"/>
              <a:gd name="connsiteY2" fmla="*/ 486745 h 486745"/>
              <a:gd name="connsiteX3" fmla="*/ 0 w 973591"/>
              <a:gd name="connsiteY3" fmla="*/ 486745 h 486745"/>
              <a:gd name="connsiteX4" fmla="*/ 0 w 973591"/>
              <a:gd name="connsiteY4" fmla="*/ 0 h 486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3591" h="486745">
                <a:moveTo>
                  <a:pt x="0" y="0"/>
                </a:moveTo>
                <a:lnTo>
                  <a:pt x="973591" y="0"/>
                </a:lnTo>
                <a:lnTo>
                  <a:pt x="973591" y="486745"/>
                </a:lnTo>
                <a:lnTo>
                  <a:pt x="0" y="486745"/>
                </a:lnTo>
                <a:lnTo>
                  <a:pt x="0" y="0"/>
                </a:lnTo>
                <a:close/>
              </a:path>
            </a:pathLst>
          </a:custGeom>
          <a:noFill/>
          <a:ln>
            <a:noFill/>
          </a:ln>
          <a:effectLst/>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b="1" kern="1200" dirty="0">
                <a:solidFill>
                  <a:srgbClr val="595959">
                    <a:hueOff val="0"/>
                    <a:satOff val="0"/>
                    <a:lumOff val="0"/>
                    <a:alphaOff val="0"/>
                  </a:srgbClr>
                </a:solidFill>
                <a:ea typeface="+mn-ea"/>
                <a:cs typeface="+mn-cs"/>
              </a:rPr>
              <a:t> </a:t>
            </a:r>
          </a:p>
        </p:txBody>
      </p:sp>
      <p:grpSp>
        <p:nvGrpSpPr>
          <p:cNvPr id="36" name="Group 7"/>
          <p:cNvGrpSpPr/>
          <p:nvPr/>
        </p:nvGrpSpPr>
        <p:grpSpPr>
          <a:xfrm>
            <a:off x="5924784" y="3742725"/>
            <a:ext cx="1453603" cy="1453751"/>
            <a:chOff x="5466028" y="3573608"/>
            <a:chExt cx="1744609" cy="1744787"/>
          </a:xfrm>
          <a:blipFill>
            <a:blip r:embed="rId4"/>
            <a:stretch>
              <a:fillRect/>
            </a:stretch>
          </a:blipFill>
        </p:grpSpPr>
        <p:sp>
          <p:nvSpPr>
            <p:cNvPr id="37" name="Circular Arrow 8"/>
            <p:cNvSpPr/>
            <p:nvPr/>
          </p:nvSpPr>
          <p:spPr>
            <a:xfrm>
              <a:off x="5466028" y="3573608"/>
              <a:ext cx="1744609" cy="1744787"/>
            </a:xfrm>
            <a:prstGeom prst="circularArrow">
              <a:avLst>
                <a:gd name="adj1" fmla="val 10980"/>
                <a:gd name="adj2" fmla="val 1142322"/>
                <a:gd name="adj3" fmla="val 4500000"/>
                <a:gd name="adj4" fmla="val 13500000"/>
                <a:gd name="adj5" fmla="val 12500"/>
              </a:avLst>
            </a:prstGeom>
            <a:grp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sp>
        <p:sp>
          <p:nvSpPr>
            <p:cNvPr id="38" name="Oval 9"/>
            <p:cNvSpPr/>
            <p:nvPr/>
          </p:nvSpPr>
          <p:spPr>
            <a:xfrm>
              <a:off x="6018081" y="4121528"/>
              <a:ext cx="584388" cy="584388"/>
            </a:xfrm>
            <a:prstGeom prst="ellipse">
              <a:avLst/>
            </a:prstGeom>
            <a:grpFill/>
            <a:ln w="12700" cap="flat" cmpd="sng" algn="ctr">
              <a:noFill/>
              <a:prstDash val="solid"/>
              <a:miter lim="800000"/>
            </a:ln>
            <a:effectLst/>
          </p:spPr>
          <p:txBody>
            <a:bodyPr rtlCol="0" anchor="ctr"/>
            <a:lstStyle/>
            <a:p>
              <a:pPr marL="0" marR="0" lvl="0" indent="0" algn="ctr" defTabSz="1371600" eaLnBrk="1" fontAlgn="auto" latinLnBrk="0" hangingPunct="1">
                <a:lnSpc>
                  <a:spcPct val="100000"/>
                </a:lnSpc>
                <a:spcBef>
                  <a:spcPts val="0"/>
                </a:spcBef>
                <a:spcAft>
                  <a:spcPts val="0"/>
                </a:spcAft>
                <a:buClrTx/>
                <a:buSzTx/>
                <a:buFontTx/>
                <a:buNone/>
                <a:defRPr/>
              </a:pPr>
              <a:r>
                <a:rPr kumimoji="0" lang="id-ID" sz="2700" b="1" i="0" u="none" strike="noStrike" kern="0" cap="none" spc="0" normalizeH="0" baseline="0" noProof="0" dirty="0">
                  <a:ln>
                    <a:noFill/>
                  </a:ln>
                  <a:solidFill>
                    <a:prstClr val="white"/>
                  </a:solidFill>
                  <a:effectLst/>
                  <a:uLnTx/>
                  <a:uFillTx/>
                </a:rPr>
                <a:t>C</a:t>
              </a:r>
              <a:endParaRPr kumimoji="0" lang="en-US" sz="2700" b="1" i="0" u="none" strike="noStrike" kern="0" cap="none" spc="0" normalizeH="0" baseline="0" noProof="0" dirty="0">
                <a:ln>
                  <a:noFill/>
                </a:ln>
                <a:solidFill>
                  <a:prstClr val="white"/>
                </a:solidFill>
                <a:effectLst/>
                <a:uLnTx/>
                <a:uFillTx/>
              </a:endParaRPr>
            </a:p>
          </p:txBody>
        </p:sp>
      </p:grpSp>
      <p:grpSp>
        <p:nvGrpSpPr>
          <p:cNvPr id="39" name="Group 10"/>
          <p:cNvGrpSpPr/>
          <p:nvPr/>
        </p:nvGrpSpPr>
        <p:grpSpPr>
          <a:xfrm>
            <a:off x="5624575" y="4674498"/>
            <a:ext cx="1248828" cy="1249431"/>
            <a:chOff x="5105718" y="4691919"/>
            <a:chExt cx="1498839" cy="1499563"/>
          </a:xfrm>
          <a:blipFill>
            <a:blip r:embed="rId4"/>
            <a:stretch>
              <a:fillRect/>
            </a:stretch>
          </a:blipFill>
        </p:grpSpPr>
        <p:sp>
          <p:nvSpPr>
            <p:cNvPr id="40" name="Block Arc 11"/>
            <p:cNvSpPr/>
            <p:nvPr/>
          </p:nvSpPr>
          <p:spPr>
            <a:xfrm>
              <a:off x="5105718" y="4691919"/>
              <a:ext cx="1498839" cy="1499563"/>
            </a:xfrm>
            <a:prstGeom prst="blockArc">
              <a:avLst>
                <a:gd name="adj1" fmla="val 0"/>
                <a:gd name="adj2" fmla="val 18900000"/>
                <a:gd name="adj3" fmla="val 12740"/>
              </a:avLst>
            </a:prstGeom>
            <a:grp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sp>
        <p:sp>
          <p:nvSpPr>
            <p:cNvPr id="41" name="Oval 12"/>
            <p:cNvSpPr/>
            <p:nvPr/>
          </p:nvSpPr>
          <p:spPr>
            <a:xfrm>
              <a:off x="5576543" y="5163711"/>
              <a:ext cx="584388" cy="584388"/>
            </a:xfrm>
            <a:prstGeom prst="ellipse">
              <a:avLst/>
            </a:prstGeom>
            <a:grpFill/>
            <a:ln w="12700" cap="flat" cmpd="sng" algn="ctr">
              <a:noFill/>
              <a:prstDash val="solid"/>
              <a:miter lim="800000"/>
            </a:ln>
            <a:effectLst/>
          </p:spPr>
          <p:txBody>
            <a:bodyPr rtlCol="0" anchor="ctr"/>
            <a:lstStyle/>
            <a:p>
              <a:pPr marL="0" marR="0" lvl="0" indent="0" algn="ctr" defTabSz="1371600" eaLnBrk="1" fontAlgn="auto" latinLnBrk="0" hangingPunct="1">
                <a:lnSpc>
                  <a:spcPct val="100000"/>
                </a:lnSpc>
                <a:spcBef>
                  <a:spcPts val="0"/>
                </a:spcBef>
                <a:spcAft>
                  <a:spcPts val="0"/>
                </a:spcAft>
                <a:buClrTx/>
                <a:buSzTx/>
                <a:buFontTx/>
                <a:buNone/>
                <a:defRPr/>
              </a:pPr>
              <a:r>
                <a:rPr kumimoji="0" lang="id-ID" sz="2700" b="1" i="0" u="none" strike="noStrike" kern="0" cap="none" spc="0" normalizeH="0" baseline="0" noProof="0" dirty="0">
                  <a:ln>
                    <a:noFill/>
                  </a:ln>
                  <a:solidFill>
                    <a:prstClr val="white"/>
                  </a:solidFill>
                  <a:effectLst/>
                  <a:uLnTx/>
                  <a:uFillTx/>
                </a:rPr>
                <a:t>D</a:t>
              </a:r>
              <a:endParaRPr kumimoji="0" lang="en-US" sz="2700" b="1" i="0" u="none" strike="noStrike" kern="0" cap="none" spc="0" normalizeH="0" baseline="0" noProof="0" dirty="0">
                <a:ln>
                  <a:noFill/>
                </a:ln>
                <a:solidFill>
                  <a:prstClr val="white"/>
                </a:solidFill>
                <a:effectLst/>
                <a:uLnTx/>
                <a:uFillTx/>
              </a:endParaRPr>
            </a:p>
          </p:txBody>
        </p:sp>
      </p:grpSp>
      <p:grpSp>
        <p:nvGrpSpPr>
          <p:cNvPr id="42" name="Group 13"/>
          <p:cNvGrpSpPr/>
          <p:nvPr/>
        </p:nvGrpSpPr>
        <p:grpSpPr>
          <a:xfrm>
            <a:off x="5520960" y="2904245"/>
            <a:ext cx="1453603" cy="1453751"/>
            <a:chOff x="4981360" y="2567267"/>
            <a:chExt cx="1744609" cy="1744787"/>
          </a:xfrm>
          <a:blipFill>
            <a:blip r:embed="rId4"/>
            <a:stretch>
              <a:fillRect/>
            </a:stretch>
          </a:blipFill>
        </p:grpSpPr>
        <p:sp>
          <p:nvSpPr>
            <p:cNvPr id="43" name="Shape 14"/>
            <p:cNvSpPr/>
            <p:nvPr/>
          </p:nvSpPr>
          <p:spPr>
            <a:xfrm>
              <a:off x="4981360" y="2567267"/>
              <a:ext cx="1744609" cy="1744787"/>
            </a:xfrm>
            <a:prstGeom prst="leftCircularArrow">
              <a:avLst>
                <a:gd name="adj1" fmla="val 10980"/>
                <a:gd name="adj2" fmla="val 1142322"/>
                <a:gd name="adj3" fmla="val 6300000"/>
                <a:gd name="adj4" fmla="val 18900000"/>
                <a:gd name="adj5" fmla="val 12500"/>
              </a:avLst>
            </a:prstGeom>
            <a:grp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sp>
        <p:sp>
          <p:nvSpPr>
            <p:cNvPr id="44" name="Oval 15"/>
            <p:cNvSpPr/>
            <p:nvPr/>
          </p:nvSpPr>
          <p:spPr>
            <a:xfrm>
              <a:off x="5576543" y="3163803"/>
              <a:ext cx="584388" cy="584388"/>
            </a:xfrm>
            <a:prstGeom prst="ellipse">
              <a:avLst/>
            </a:prstGeom>
            <a:grpFill/>
            <a:ln w="12700" cap="flat" cmpd="sng" algn="ctr">
              <a:noFill/>
              <a:prstDash val="solid"/>
              <a:miter lim="800000"/>
            </a:ln>
            <a:effectLst/>
          </p:spPr>
          <p:txBody>
            <a:bodyPr rtlCol="0" anchor="ctr"/>
            <a:lstStyle/>
            <a:p>
              <a:pPr marL="0" marR="0" lvl="0" indent="0" algn="ctr" defTabSz="1371600" eaLnBrk="1" fontAlgn="auto" latinLnBrk="0" hangingPunct="1">
                <a:lnSpc>
                  <a:spcPct val="100000"/>
                </a:lnSpc>
                <a:spcBef>
                  <a:spcPts val="0"/>
                </a:spcBef>
                <a:spcAft>
                  <a:spcPts val="0"/>
                </a:spcAft>
                <a:buClrTx/>
                <a:buSzTx/>
                <a:buFontTx/>
                <a:buNone/>
                <a:defRPr/>
              </a:pPr>
              <a:r>
                <a:rPr kumimoji="0" lang="id-ID" sz="2700" b="1" i="0" u="none" strike="noStrike" kern="0" cap="none" spc="0" normalizeH="0" baseline="0" noProof="0" dirty="0">
                  <a:ln>
                    <a:noFill/>
                  </a:ln>
                  <a:solidFill>
                    <a:prstClr val="white"/>
                  </a:solidFill>
                  <a:effectLst/>
                  <a:uLnTx/>
                  <a:uFillTx/>
                </a:rPr>
                <a:t>B</a:t>
              </a:r>
              <a:endParaRPr kumimoji="0" lang="en-US" sz="2700" b="1" i="0" u="none" strike="noStrike" kern="0" cap="none" spc="0" normalizeH="0" baseline="0" noProof="0" dirty="0">
                <a:ln>
                  <a:noFill/>
                </a:ln>
                <a:solidFill>
                  <a:prstClr val="white"/>
                </a:solidFill>
                <a:effectLst/>
                <a:uLnTx/>
                <a:uFillTx/>
              </a:endParaRPr>
            </a:p>
          </p:txBody>
        </p:sp>
      </p:grpSp>
      <p:grpSp>
        <p:nvGrpSpPr>
          <p:cNvPr id="45" name="Group 16"/>
          <p:cNvGrpSpPr/>
          <p:nvPr/>
        </p:nvGrpSpPr>
        <p:grpSpPr>
          <a:xfrm>
            <a:off x="5924784" y="2068849"/>
            <a:ext cx="1453603" cy="1453751"/>
            <a:chOff x="5466028" y="1564628"/>
            <a:chExt cx="1744609" cy="1744787"/>
          </a:xfrm>
          <a:blipFill>
            <a:blip r:embed="rId4"/>
            <a:stretch>
              <a:fillRect/>
            </a:stretch>
          </a:blipFill>
        </p:grpSpPr>
        <p:sp>
          <p:nvSpPr>
            <p:cNvPr id="46" name="Circular Arrow 17"/>
            <p:cNvSpPr/>
            <p:nvPr/>
          </p:nvSpPr>
          <p:spPr>
            <a:xfrm>
              <a:off x="5466028" y="1564628"/>
              <a:ext cx="1744609" cy="1744787"/>
            </a:xfrm>
            <a:prstGeom prst="circularArrow">
              <a:avLst>
                <a:gd name="adj1" fmla="val 10980"/>
                <a:gd name="adj2" fmla="val 1142322"/>
                <a:gd name="adj3" fmla="val 4500000"/>
                <a:gd name="adj4" fmla="val 10800000"/>
                <a:gd name="adj5" fmla="val 12500"/>
              </a:avLst>
            </a:prstGeom>
            <a:grpFill/>
            <a:ln w="12700" cap="flat" cmpd="sng" algn="ctr">
              <a:noFill/>
              <a:prstDash val="solid"/>
              <a:miter lim="800000"/>
            </a:ln>
            <a:effectLst/>
          </p:spPr>
          <p:style>
            <a:lnRef idx="2">
              <a:scrgbClr r="0" g="0" b="0"/>
            </a:lnRef>
            <a:fillRef idx="1">
              <a:scrgbClr r="0" g="0" b="0"/>
            </a:fillRef>
            <a:effectRef idx="0">
              <a:scrgbClr r="0" g="0" b="0"/>
            </a:effectRef>
            <a:fontRef idx="minor">
              <a:schemeClr val="lt1"/>
            </a:fontRef>
          </p:style>
        </p:sp>
        <p:sp>
          <p:nvSpPr>
            <p:cNvPr id="47" name="Oval 18"/>
            <p:cNvSpPr/>
            <p:nvPr/>
          </p:nvSpPr>
          <p:spPr>
            <a:xfrm>
              <a:off x="6050547" y="2147096"/>
              <a:ext cx="584388" cy="584388"/>
            </a:xfrm>
            <a:prstGeom prst="ellipse">
              <a:avLst/>
            </a:prstGeom>
            <a:grpFill/>
            <a:ln w="12700" cap="flat" cmpd="sng" algn="ctr">
              <a:noFill/>
              <a:prstDash val="solid"/>
              <a:miter lim="800000"/>
            </a:ln>
            <a:effectLst/>
          </p:spPr>
          <p:txBody>
            <a:bodyPr rtlCol="0" anchor="ctr"/>
            <a:lstStyle/>
            <a:p>
              <a:pPr marL="0" marR="0" lvl="0" indent="0" algn="ctr" defTabSz="1371600" eaLnBrk="1" fontAlgn="auto" latinLnBrk="0" hangingPunct="1">
                <a:lnSpc>
                  <a:spcPct val="100000"/>
                </a:lnSpc>
                <a:spcBef>
                  <a:spcPts val="0"/>
                </a:spcBef>
                <a:spcAft>
                  <a:spcPts val="0"/>
                </a:spcAft>
                <a:buClrTx/>
                <a:buSzTx/>
                <a:buFontTx/>
                <a:buNone/>
                <a:defRPr/>
              </a:pPr>
              <a:r>
                <a:rPr kumimoji="0" lang="id-ID" sz="2700" b="1" i="0" u="none" strike="noStrike" kern="0" cap="none" spc="0" normalizeH="0" baseline="0" noProof="0" dirty="0">
                  <a:ln>
                    <a:noFill/>
                  </a:ln>
                  <a:solidFill>
                    <a:prstClr val="white"/>
                  </a:solidFill>
                  <a:effectLst/>
                  <a:uLnTx/>
                  <a:uFillTx/>
                </a:rPr>
                <a:t>A</a:t>
              </a:r>
              <a:endParaRPr kumimoji="0" lang="en-US" sz="2700" b="1" i="0" u="none" strike="noStrike" kern="0" cap="none" spc="0" normalizeH="0" baseline="0" noProof="0" dirty="0">
                <a:ln>
                  <a:noFill/>
                </a:ln>
                <a:solidFill>
                  <a:prstClr val="white"/>
                </a:solidFill>
                <a:effectLst/>
                <a:uLnTx/>
                <a:uFillTx/>
              </a:endParaRPr>
            </a:p>
          </p:txBody>
        </p:sp>
      </p:grpSp>
      <p:grpSp>
        <p:nvGrpSpPr>
          <p:cNvPr id="77" name="Group 37"/>
          <p:cNvGrpSpPr/>
          <p:nvPr/>
        </p:nvGrpSpPr>
        <p:grpSpPr>
          <a:xfrm>
            <a:off x="7721617" y="3850125"/>
            <a:ext cx="339907" cy="303876"/>
            <a:chOff x="2524484" y="3476507"/>
            <a:chExt cx="462472" cy="413449"/>
          </a:xfrm>
          <a:blipFill>
            <a:blip r:embed="rId4"/>
            <a:stretch>
              <a:fillRect/>
            </a:stretch>
          </a:blipFill>
        </p:grpSpPr>
        <p:sp>
          <p:nvSpPr>
            <p:cNvPr id="78" name="Chevron 38"/>
            <p:cNvSpPr/>
            <p:nvPr/>
          </p:nvSpPr>
          <p:spPr>
            <a:xfrm>
              <a:off x="2524484" y="3476507"/>
              <a:ext cx="413449" cy="413449"/>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9" name="Chevron 39"/>
            <p:cNvSpPr/>
            <p:nvPr/>
          </p:nvSpPr>
          <p:spPr>
            <a:xfrm>
              <a:off x="2573507" y="3476507"/>
              <a:ext cx="413449" cy="413449"/>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3" name="组合 2"/>
          <p:cNvGrpSpPr/>
          <p:nvPr/>
        </p:nvGrpSpPr>
        <p:grpSpPr>
          <a:xfrm>
            <a:off x="8430217" y="2648369"/>
            <a:ext cx="442190" cy="2779716"/>
            <a:chOff x="8334423" y="3092273"/>
            <a:chExt cx="287965" cy="1810227"/>
          </a:xfrm>
        </p:grpSpPr>
        <p:sp>
          <p:nvSpPr>
            <p:cNvPr id="80" name="Folded Corner 40"/>
            <p:cNvSpPr/>
            <p:nvPr/>
          </p:nvSpPr>
          <p:spPr>
            <a:xfrm>
              <a:off x="8334423" y="3092273"/>
              <a:ext cx="287965" cy="287965"/>
            </a:xfrm>
            <a:prstGeom prst="foldedCorner">
              <a:avLst>
                <a:gd name="adj" fmla="val 0"/>
              </a:avLst>
            </a:prstGeom>
            <a:blipFill>
              <a:blip r:embed="rId4"/>
              <a:stretch>
                <a:fillRect/>
              </a:stretch>
            </a:blip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ea typeface="Roboto" panose="02000000000000000000" pitchFamily="2" charset="0"/>
                </a:rPr>
                <a:t>A</a:t>
              </a:r>
              <a:endParaRPr lang="en-US" sz="1400" b="1" dirty="0">
                <a:ea typeface="Roboto" panose="02000000000000000000" pitchFamily="2" charset="0"/>
              </a:endParaRPr>
            </a:p>
          </p:txBody>
        </p:sp>
        <p:sp>
          <p:nvSpPr>
            <p:cNvPr id="81" name="Folded Corner 41"/>
            <p:cNvSpPr/>
            <p:nvPr/>
          </p:nvSpPr>
          <p:spPr>
            <a:xfrm>
              <a:off x="8334423" y="3591520"/>
              <a:ext cx="287965" cy="287965"/>
            </a:xfrm>
            <a:prstGeom prst="foldedCorner">
              <a:avLst>
                <a:gd name="adj" fmla="val 0"/>
              </a:avLst>
            </a:prstGeom>
            <a:blipFill>
              <a:blip r:embed="rId4"/>
              <a:stretch>
                <a:fillRect/>
              </a:stretch>
            </a:blip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ea typeface="Roboto" panose="02000000000000000000" pitchFamily="2" charset="0"/>
                </a:rPr>
                <a:t>B</a:t>
              </a:r>
              <a:endParaRPr lang="en-US" sz="1400" b="1" dirty="0">
                <a:ea typeface="Roboto" panose="02000000000000000000" pitchFamily="2" charset="0"/>
              </a:endParaRPr>
            </a:p>
          </p:txBody>
        </p:sp>
        <p:sp>
          <p:nvSpPr>
            <p:cNvPr id="82" name="Folded Corner 42"/>
            <p:cNvSpPr/>
            <p:nvPr/>
          </p:nvSpPr>
          <p:spPr>
            <a:xfrm>
              <a:off x="8334423" y="4114822"/>
              <a:ext cx="287965" cy="287965"/>
            </a:xfrm>
            <a:prstGeom prst="foldedCorner">
              <a:avLst>
                <a:gd name="adj" fmla="val 0"/>
              </a:avLst>
            </a:prstGeom>
            <a:blipFill>
              <a:blip r:embed="rId4"/>
              <a:stretch>
                <a:fillRect/>
              </a:stretch>
            </a:blip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ea typeface="Roboto" panose="02000000000000000000" pitchFamily="2" charset="0"/>
                </a:rPr>
                <a:t>C</a:t>
              </a:r>
              <a:endParaRPr lang="en-US" sz="1400" b="1" dirty="0">
                <a:ea typeface="Roboto" panose="02000000000000000000" pitchFamily="2" charset="0"/>
              </a:endParaRPr>
            </a:p>
          </p:txBody>
        </p:sp>
        <p:sp>
          <p:nvSpPr>
            <p:cNvPr id="83" name="Folded Corner 43"/>
            <p:cNvSpPr/>
            <p:nvPr/>
          </p:nvSpPr>
          <p:spPr>
            <a:xfrm>
              <a:off x="8334423" y="4614535"/>
              <a:ext cx="287965" cy="287965"/>
            </a:xfrm>
            <a:prstGeom prst="foldedCorner">
              <a:avLst>
                <a:gd name="adj" fmla="val 0"/>
              </a:avLst>
            </a:prstGeom>
            <a:blipFill>
              <a:blip r:embed="rId4"/>
              <a:stretch>
                <a:fillRect/>
              </a:stretch>
            </a:blip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ea typeface="Roboto" panose="02000000000000000000" pitchFamily="2" charset="0"/>
                </a:rPr>
                <a:t>D</a:t>
              </a:r>
              <a:endParaRPr lang="en-US" sz="1400" b="1" dirty="0">
                <a:ea typeface="Roboto" panose="02000000000000000000" pitchFamily="2" charset="0"/>
              </a:endParaRPr>
            </a:p>
          </p:txBody>
        </p:sp>
      </p:grpSp>
      <p:grpSp>
        <p:nvGrpSpPr>
          <p:cNvPr id="57" name="组合 56"/>
          <p:cNvGrpSpPr/>
          <p:nvPr/>
        </p:nvGrpSpPr>
        <p:grpSpPr>
          <a:xfrm>
            <a:off x="1046490" y="578744"/>
            <a:ext cx="680710" cy="680710"/>
            <a:chOff x="5519057" y="1743193"/>
            <a:chExt cx="1162288" cy="1162288"/>
          </a:xfrm>
        </p:grpSpPr>
        <p:sp>
          <p:nvSpPr>
            <p:cNvPr id="58" name="矩形 57"/>
            <p:cNvSpPr/>
            <p:nvPr/>
          </p:nvSpPr>
          <p:spPr>
            <a:xfrm>
              <a:off x="5519057" y="1743193"/>
              <a:ext cx="1162288" cy="1162288"/>
            </a:xfrm>
            <a:prstGeom prst="rect">
              <a:avLst/>
            </a:prstGeom>
            <a:blipFill>
              <a:blip r:embed="rId4"/>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9" name="文本框 58"/>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02</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60" name="矩形 59"/>
          <p:cNvSpPr/>
          <p:nvPr/>
        </p:nvSpPr>
        <p:spPr>
          <a:xfrm>
            <a:off x="2103387" y="350329"/>
            <a:ext cx="4078361"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项目研究的思路与方法 </a:t>
            </a:r>
            <a:r>
              <a:rPr lang="en-US" altLang="zh-CN" dirty="0">
                <a:solidFill>
                  <a:schemeClr val="bg1">
                    <a:lumMod val="95000"/>
                  </a:schemeClr>
                </a:solidFill>
                <a:latin typeface="微软雅黑" panose="020B0503020204020204" pitchFamily="34" charset="-122"/>
                <a:ea typeface="微软雅黑" panose="020B0503020204020204" pitchFamily="34" charset="-122"/>
              </a:rPr>
              <a:t>| </a:t>
            </a:r>
            <a:r>
              <a:rPr lang="zh-CN" altLang="en-US" dirty="0">
                <a:solidFill>
                  <a:schemeClr val="bg1">
                    <a:lumMod val="95000"/>
                  </a:schemeClr>
                </a:solidFill>
                <a:latin typeface="微软雅黑" panose="020B0503020204020204" pitchFamily="34" charset="-122"/>
                <a:ea typeface="微软雅黑" panose="020B0503020204020204" pitchFamily="34" charset="-122"/>
              </a:rPr>
              <a:t>知识图谱构建</a:t>
            </a:r>
          </a:p>
        </p:txBody>
      </p:sp>
      <p:sp>
        <p:nvSpPr>
          <p:cNvPr id="61" name="文本框 60"/>
          <p:cNvSpPr txBox="1"/>
          <p:nvPr/>
        </p:nvSpPr>
        <p:spPr>
          <a:xfrm>
            <a:off x="2103387" y="927740"/>
            <a:ext cx="5022106" cy="369332"/>
          </a:xfrm>
          <a:prstGeom prst="snip1Rect">
            <a:avLst>
              <a:gd name="adj" fmla="val 0"/>
            </a:avLst>
          </a:prstGeom>
          <a:noFill/>
          <a:ln w="28575">
            <a:noFill/>
          </a:ln>
        </p:spPr>
        <p:txBody>
          <a:bodyPr wrap="square" rtlCol="0">
            <a:spAutoFit/>
          </a:bodyPr>
          <a:lstStyle/>
          <a:p>
            <a:r>
              <a:rPr lang="en-US" altLang="zh-CN"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Ideas And Methods</a:t>
            </a:r>
            <a:endParaRPr lang="zh-CN" altLang="en-US"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sp>
        <p:nvSpPr>
          <p:cNvPr id="62" name="文本框 61"/>
          <p:cNvSpPr txBox="1"/>
          <p:nvPr/>
        </p:nvSpPr>
        <p:spPr>
          <a:xfrm>
            <a:off x="1046491" y="2499464"/>
            <a:ext cx="3453219" cy="1225400"/>
          </a:xfrm>
          <a:prstGeom prst="rect">
            <a:avLst/>
          </a:prstGeom>
          <a:noFill/>
        </p:spPr>
        <p:txBody>
          <a:bodyPr wrap="square" rtlCol="0">
            <a:spAutoFit/>
          </a:bodyPr>
          <a:lstStyle/>
          <a:p>
            <a:pPr algn="just">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知识图谱在多行业多领域应用越来越广泛，既能清楚的展示数据存储中的节点和节点的关系，</a:t>
            </a:r>
            <a:r>
              <a:rPr lang="en-US" altLang="zh-CN" sz="1200" dirty="0">
                <a:solidFill>
                  <a:schemeClr val="bg1">
                    <a:lumMod val="95000"/>
                  </a:schemeClr>
                </a:solidFill>
                <a:latin typeface="微软雅黑" panose="020B0503020204020204" pitchFamily="34" charset="-122"/>
                <a:ea typeface="微软雅黑" panose="020B0503020204020204" pitchFamily="34" charset="-122"/>
              </a:rPr>
              <a:t>neo4j</a:t>
            </a:r>
            <a:r>
              <a:rPr lang="zh-CN" altLang="en-US" sz="1200" dirty="0">
                <a:solidFill>
                  <a:schemeClr val="bg1">
                    <a:lumMod val="95000"/>
                  </a:schemeClr>
                </a:solidFill>
                <a:latin typeface="微软雅黑" panose="020B0503020204020204" pitchFamily="34" charset="-122"/>
                <a:ea typeface="微软雅黑" panose="020B0503020204020204" pitchFamily="34" charset="-122"/>
              </a:rPr>
              <a:t>数据库又区分于传统的</a:t>
            </a:r>
            <a:r>
              <a:rPr lang="en-US" altLang="zh-CN" sz="1200" dirty="0">
                <a:solidFill>
                  <a:schemeClr val="bg1">
                    <a:lumMod val="95000"/>
                  </a:schemeClr>
                </a:solidFill>
                <a:latin typeface="微软雅黑" panose="020B0503020204020204" pitchFamily="34" charset="-122"/>
                <a:ea typeface="微软雅黑" panose="020B0503020204020204" pitchFamily="34" charset="-122"/>
              </a:rPr>
              <a:t>MySQL</a:t>
            </a:r>
            <a:r>
              <a:rPr lang="zh-CN" altLang="en-US" sz="1200" dirty="0">
                <a:solidFill>
                  <a:schemeClr val="bg1">
                    <a:lumMod val="95000"/>
                  </a:schemeClr>
                </a:solidFill>
                <a:latin typeface="微软雅黑" panose="020B0503020204020204" pitchFamily="34" charset="-122"/>
                <a:ea typeface="微软雅黑" panose="020B0503020204020204" pitchFamily="34" charset="-122"/>
              </a:rPr>
              <a:t>之类的数据库提供了人性化的网页端展示 ，在网页端就可以清楚的观察到实体关联的信息</a:t>
            </a:r>
          </a:p>
        </p:txBody>
      </p:sp>
      <p:cxnSp>
        <p:nvCxnSpPr>
          <p:cNvPr id="65" name="直接连接符 64"/>
          <p:cNvCxnSpPr/>
          <p:nvPr/>
        </p:nvCxnSpPr>
        <p:spPr>
          <a:xfrm>
            <a:off x="4972483" y="2499464"/>
            <a:ext cx="0" cy="3078694"/>
          </a:xfrm>
          <a:prstGeom prst="line">
            <a:avLst/>
          </a:prstGeom>
          <a:ln w="285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9" name="文本框 88"/>
          <p:cNvSpPr txBox="1"/>
          <p:nvPr/>
        </p:nvSpPr>
        <p:spPr>
          <a:xfrm>
            <a:off x="8985841" y="2604308"/>
            <a:ext cx="2159866" cy="763735"/>
          </a:xfrm>
          <a:prstGeom prst="rect">
            <a:avLst/>
          </a:prstGeom>
          <a:noFill/>
        </p:spPr>
        <p:txBody>
          <a:bodyPr wrap="square" rtlCol="0">
            <a:spAutoFit/>
          </a:bodyPr>
          <a:lstStyle/>
          <a:p>
            <a:pP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对于所关注的企业股票证券提取其中的结构化信息以及不同实体中的关联信息</a:t>
            </a:r>
          </a:p>
        </p:txBody>
      </p:sp>
      <p:sp>
        <p:nvSpPr>
          <p:cNvPr id="90" name="文本框 89"/>
          <p:cNvSpPr txBox="1"/>
          <p:nvPr/>
        </p:nvSpPr>
        <p:spPr>
          <a:xfrm>
            <a:off x="8985841" y="3352318"/>
            <a:ext cx="2159866" cy="532903"/>
          </a:xfrm>
          <a:prstGeom prst="rect">
            <a:avLst/>
          </a:prstGeom>
          <a:noFill/>
        </p:spPr>
        <p:txBody>
          <a:bodyPr wrap="square" rtlCol="0">
            <a:spAutoFit/>
          </a:bodyPr>
          <a:lstStyle/>
          <a:p>
            <a:pP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将提取到的信息以三元组的形式存储到</a:t>
            </a:r>
            <a:r>
              <a:rPr lang="en-US" altLang="zh-CN" sz="1200" dirty="0">
                <a:solidFill>
                  <a:schemeClr val="bg1">
                    <a:lumMod val="95000"/>
                  </a:schemeClr>
                </a:solidFill>
                <a:latin typeface="微软雅黑" panose="020B0503020204020204" pitchFamily="34" charset="-122"/>
                <a:ea typeface="微软雅黑" panose="020B0503020204020204" pitchFamily="34" charset="-122"/>
              </a:rPr>
              <a:t>neo4j</a:t>
            </a:r>
            <a:r>
              <a:rPr lang="zh-CN" altLang="en-US" sz="1200" dirty="0">
                <a:solidFill>
                  <a:schemeClr val="bg1">
                    <a:lumMod val="95000"/>
                  </a:schemeClr>
                </a:solidFill>
                <a:latin typeface="微软雅黑" panose="020B0503020204020204" pitchFamily="34" charset="-122"/>
                <a:ea typeface="微软雅黑" panose="020B0503020204020204" pitchFamily="34" charset="-122"/>
              </a:rPr>
              <a:t>图数据库中</a:t>
            </a:r>
          </a:p>
        </p:txBody>
      </p:sp>
      <p:sp>
        <p:nvSpPr>
          <p:cNvPr id="91" name="文本框 90"/>
          <p:cNvSpPr txBox="1"/>
          <p:nvPr/>
        </p:nvSpPr>
        <p:spPr>
          <a:xfrm>
            <a:off x="8985841" y="4162652"/>
            <a:ext cx="2159866" cy="763735"/>
          </a:xfrm>
          <a:prstGeom prst="rect">
            <a:avLst/>
          </a:prstGeom>
          <a:noFill/>
        </p:spPr>
        <p:txBody>
          <a:bodyPr wrap="square" rtlCol="0">
            <a:spAutoFit/>
          </a:bodyPr>
          <a:lstStyle/>
          <a:p>
            <a:pP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后端</a:t>
            </a:r>
            <a:r>
              <a:rPr lang="en-US" altLang="zh-CN" sz="1200" dirty="0">
                <a:solidFill>
                  <a:schemeClr val="bg1">
                    <a:lumMod val="95000"/>
                  </a:schemeClr>
                </a:solidFill>
                <a:latin typeface="微软雅黑" panose="020B0503020204020204" pitchFamily="34" charset="-122"/>
                <a:ea typeface="微软雅黑" panose="020B0503020204020204" pitchFamily="34" charset="-122"/>
              </a:rPr>
              <a:t>python</a:t>
            </a:r>
            <a:r>
              <a:rPr lang="zh-CN" altLang="en-US" sz="1200" dirty="0">
                <a:solidFill>
                  <a:schemeClr val="bg1">
                    <a:lumMod val="95000"/>
                  </a:schemeClr>
                </a:solidFill>
                <a:latin typeface="微软雅黑" panose="020B0503020204020204" pitchFamily="34" charset="-122"/>
                <a:ea typeface="微软雅黑" panose="020B0503020204020204" pitchFamily="34" charset="-122"/>
              </a:rPr>
              <a:t>语言编程实现图数据库数据信息的存储与提取</a:t>
            </a:r>
          </a:p>
        </p:txBody>
      </p:sp>
      <p:sp>
        <p:nvSpPr>
          <p:cNvPr id="92" name="文本框 91"/>
          <p:cNvSpPr txBox="1"/>
          <p:nvPr/>
        </p:nvSpPr>
        <p:spPr>
          <a:xfrm>
            <a:off x="8985841" y="4929992"/>
            <a:ext cx="2159866" cy="763735"/>
          </a:xfrm>
          <a:prstGeom prst="rect">
            <a:avLst/>
          </a:prstGeom>
          <a:noFill/>
        </p:spPr>
        <p:txBody>
          <a:bodyPr wrap="square" rtlCol="0">
            <a:spAutoFit/>
          </a:bodyPr>
          <a:lstStyle/>
          <a:p>
            <a:pPr>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将图数据库的数据信息展示界面移植到所设计的网页端提供展示</a:t>
            </a:r>
          </a:p>
        </p:txBody>
      </p:sp>
      <p:pic>
        <p:nvPicPr>
          <p:cNvPr id="48" name="图片 47">
            <a:extLst>
              <a:ext uri="{FF2B5EF4-FFF2-40B4-BE49-F238E27FC236}">
                <a16:creationId xmlns:a16="http://schemas.microsoft.com/office/drawing/2014/main" id="{D01EAE88-B9FA-41DE-B4DE-00E7A7F02239}"/>
              </a:ext>
            </a:extLst>
          </p:cNvPr>
          <p:cNvPicPr>
            <a:picLocks noChangeAspect="1"/>
          </p:cNvPicPr>
          <p:nvPr/>
        </p:nvPicPr>
        <p:blipFill>
          <a:blip r:embed="rId5"/>
          <a:stretch>
            <a:fillRect/>
          </a:stretch>
        </p:blipFill>
        <p:spPr>
          <a:xfrm>
            <a:off x="470567" y="4002063"/>
            <a:ext cx="3672000" cy="23653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Effect>
                      <a14:colorTemperature colorTemp="47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5" name="Rounded Rectangle 18"/>
          <p:cNvSpPr/>
          <p:nvPr/>
        </p:nvSpPr>
        <p:spPr>
          <a:xfrm>
            <a:off x="0" y="2517880"/>
            <a:ext cx="8305800" cy="304800"/>
          </a:xfrm>
          <a:prstGeom prst="round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6" name="Freeform 5"/>
          <p:cNvSpPr/>
          <p:nvPr/>
        </p:nvSpPr>
        <p:spPr bwMode="auto">
          <a:xfrm>
            <a:off x="8564199" y="4045098"/>
            <a:ext cx="558073" cy="456062"/>
          </a:xfrm>
          <a:custGeom>
            <a:avLst/>
            <a:gdLst>
              <a:gd name="T0" fmla="*/ 885 w 907"/>
              <a:gd name="T1" fmla="*/ 197 h 740"/>
              <a:gd name="T2" fmla="*/ 885 w 907"/>
              <a:gd name="T3" fmla="*/ 118 h 740"/>
              <a:gd name="T4" fmla="*/ 789 w 907"/>
              <a:gd name="T5" fmla="*/ 22 h 740"/>
              <a:gd name="T6" fmla="*/ 710 w 907"/>
              <a:gd name="T7" fmla="*/ 22 h 740"/>
              <a:gd name="T8" fmla="*/ 365 w 907"/>
              <a:gd name="T9" fmla="*/ 366 h 740"/>
              <a:gd name="T10" fmla="*/ 285 w 907"/>
              <a:gd name="T11" fmla="*/ 366 h 740"/>
              <a:gd name="T12" fmla="*/ 198 w 907"/>
              <a:gd name="T13" fmla="*/ 279 h 740"/>
              <a:gd name="T14" fmla="*/ 118 w 907"/>
              <a:gd name="T15" fmla="*/ 279 h 740"/>
              <a:gd name="T16" fmla="*/ 22 w 907"/>
              <a:gd name="T17" fmla="*/ 375 h 740"/>
              <a:gd name="T18" fmla="*/ 22 w 907"/>
              <a:gd name="T19" fmla="*/ 454 h 740"/>
              <a:gd name="T20" fmla="*/ 285 w 907"/>
              <a:gd name="T21" fmla="*/ 718 h 740"/>
              <a:gd name="T22" fmla="*/ 365 w 907"/>
              <a:gd name="T23" fmla="*/ 718 h 740"/>
              <a:gd name="T24" fmla="*/ 885 w 907"/>
              <a:gd name="T25" fmla="*/ 197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7" h="740">
                <a:moveTo>
                  <a:pt x="885" y="197"/>
                </a:moveTo>
                <a:cubicBezTo>
                  <a:pt x="907" y="176"/>
                  <a:pt x="907" y="140"/>
                  <a:pt x="885" y="118"/>
                </a:cubicBezTo>
                <a:cubicBezTo>
                  <a:pt x="789" y="22"/>
                  <a:pt x="789" y="22"/>
                  <a:pt x="789" y="22"/>
                </a:cubicBezTo>
                <a:cubicBezTo>
                  <a:pt x="767" y="0"/>
                  <a:pt x="731" y="0"/>
                  <a:pt x="710" y="22"/>
                </a:cubicBezTo>
                <a:cubicBezTo>
                  <a:pt x="365" y="366"/>
                  <a:pt x="365" y="366"/>
                  <a:pt x="365" y="366"/>
                </a:cubicBezTo>
                <a:cubicBezTo>
                  <a:pt x="343" y="388"/>
                  <a:pt x="307" y="388"/>
                  <a:pt x="285" y="366"/>
                </a:cubicBezTo>
                <a:cubicBezTo>
                  <a:pt x="198" y="279"/>
                  <a:pt x="198" y="279"/>
                  <a:pt x="198" y="279"/>
                </a:cubicBezTo>
                <a:cubicBezTo>
                  <a:pt x="176" y="257"/>
                  <a:pt x="140" y="257"/>
                  <a:pt x="118" y="279"/>
                </a:cubicBezTo>
                <a:cubicBezTo>
                  <a:pt x="22" y="375"/>
                  <a:pt x="22" y="375"/>
                  <a:pt x="22" y="375"/>
                </a:cubicBezTo>
                <a:cubicBezTo>
                  <a:pt x="0" y="397"/>
                  <a:pt x="0" y="432"/>
                  <a:pt x="22" y="454"/>
                </a:cubicBezTo>
                <a:cubicBezTo>
                  <a:pt x="285" y="718"/>
                  <a:pt x="285" y="718"/>
                  <a:pt x="285" y="718"/>
                </a:cubicBezTo>
                <a:cubicBezTo>
                  <a:pt x="307" y="740"/>
                  <a:pt x="343" y="740"/>
                  <a:pt x="365" y="718"/>
                </a:cubicBezTo>
                <a:lnTo>
                  <a:pt x="885" y="197"/>
                </a:lnTo>
                <a:close/>
              </a:path>
            </a:pathLst>
          </a:custGeom>
          <a:blipFill>
            <a:blip r:embed="rId4"/>
            <a:stretch>
              <a:fillRect/>
            </a:stretch>
          </a:blipFill>
          <a:ln>
            <a:noFill/>
          </a:ln>
        </p:spPr>
        <p:txBody>
          <a:bodyPr vert="horz" wrap="square" lIns="91440" tIns="45720" rIns="91440" bIns="45720" numCol="1" anchor="t" anchorCtr="0" compatLnSpc="1"/>
          <a:lstStyle/>
          <a:p>
            <a:endParaRPr lang="en-GB"/>
          </a:p>
        </p:txBody>
      </p:sp>
      <p:grpSp>
        <p:nvGrpSpPr>
          <p:cNvPr id="64" name="Group 4"/>
          <p:cNvGrpSpPr/>
          <p:nvPr/>
        </p:nvGrpSpPr>
        <p:grpSpPr>
          <a:xfrm>
            <a:off x="1198758" y="2433365"/>
            <a:ext cx="1442842" cy="1678618"/>
            <a:chOff x="1732158" y="1983171"/>
            <a:chExt cx="1586048" cy="1845225"/>
          </a:xfrm>
          <a:blipFill>
            <a:blip r:embed="rId4"/>
            <a:stretch>
              <a:fillRect/>
            </a:stretch>
          </a:blipFill>
        </p:grpSpPr>
        <p:sp>
          <p:nvSpPr>
            <p:cNvPr id="91" name="Freeform 7"/>
            <p:cNvSpPr/>
            <p:nvPr/>
          </p:nvSpPr>
          <p:spPr>
            <a:xfrm rot="16200000">
              <a:off x="1649330" y="2159520"/>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Freeform 8"/>
            <p:cNvSpPr/>
            <p:nvPr/>
          </p:nvSpPr>
          <p:spPr>
            <a:xfrm rot="16200000">
              <a:off x="1648715" y="2066614"/>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27"/>
          <p:cNvGrpSpPr/>
          <p:nvPr/>
        </p:nvGrpSpPr>
        <p:grpSpPr>
          <a:xfrm>
            <a:off x="1736462" y="2704246"/>
            <a:ext cx="385747" cy="562308"/>
            <a:chOff x="3582988" y="3510757"/>
            <a:chExt cx="319088" cy="465138"/>
          </a:xfrm>
          <a:solidFill>
            <a:schemeClr val="bg1"/>
          </a:solidFill>
        </p:grpSpPr>
        <p:sp>
          <p:nvSpPr>
            <p:cNvPr id="89" name="AutoShape 113"/>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0" name="AutoShape 114"/>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94" name="Group 9"/>
          <p:cNvGrpSpPr/>
          <p:nvPr/>
        </p:nvGrpSpPr>
        <p:grpSpPr>
          <a:xfrm>
            <a:off x="3027558" y="2433365"/>
            <a:ext cx="1442842" cy="1678618"/>
            <a:chOff x="1732158" y="1983171"/>
            <a:chExt cx="1586048" cy="1845225"/>
          </a:xfrm>
          <a:blipFill>
            <a:blip r:embed="rId4"/>
            <a:stretch>
              <a:fillRect/>
            </a:stretch>
          </a:blipFill>
        </p:grpSpPr>
        <p:sp>
          <p:nvSpPr>
            <p:cNvPr id="102" name="Freeform 10"/>
            <p:cNvSpPr/>
            <p:nvPr/>
          </p:nvSpPr>
          <p:spPr>
            <a:xfrm rot="16200000">
              <a:off x="1649330" y="2159520"/>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Freeform 11"/>
            <p:cNvSpPr/>
            <p:nvPr/>
          </p:nvSpPr>
          <p:spPr>
            <a:xfrm rot="16200000">
              <a:off x="1648715" y="2066614"/>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5" name="Group 30"/>
          <p:cNvGrpSpPr/>
          <p:nvPr/>
        </p:nvGrpSpPr>
        <p:grpSpPr>
          <a:xfrm>
            <a:off x="3484461" y="2690305"/>
            <a:ext cx="561348" cy="562308"/>
            <a:chOff x="7275629" y="3973834"/>
            <a:chExt cx="464344" cy="465138"/>
          </a:xfrm>
          <a:solidFill>
            <a:schemeClr val="bg1"/>
          </a:solidFill>
        </p:grpSpPr>
        <p:sp>
          <p:nvSpPr>
            <p:cNvPr id="96" name="AutoShape 37"/>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7" name="AutoShape 38"/>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8" name="AutoShape 39"/>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9" name="AutoShape 40"/>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0" name="AutoShape 41"/>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1" name="AutoShape 42"/>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05" name="Group 12"/>
          <p:cNvGrpSpPr/>
          <p:nvPr/>
        </p:nvGrpSpPr>
        <p:grpSpPr>
          <a:xfrm>
            <a:off x="4843658" y="2433365"/>
            <a:ext cx="1442842" cy="1678618"/>
            <a:chOff x="1732158" y="1983171"/>
            <a:chExt cx="1586048" cy="1845225"/>
          </a:xfrm>
          <a:blipFill>
            <a:blip r:embed="rId4"/>
            <a:stretch>
              <a:fillRect/>
            </a:stretch>
          </a:blipFill>
        </p:grpSpPr>
        <p:sp>
          <p:nvSpPr>
            <p:cNvPr id="111" name="Freeform 13"/>
            <p:cNvSpPr/>
            <p:nvPr/>
          </p:nvSpPr>
          <p:spPr>
            <a:xfrm rot="16200000">
              <a:off x="1649330" y="2159520"/>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Freeform 14"/>
            <p:cNvSpPr/>
            <p:nvPr/>
          </p:nvSpPr>
          <p:spPr>
            <a:xfrm rot="16200000">
              <a:off x="1648715" y="2066614"/>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6" name="Group 37"/>
          <p:cNvGrpSpPr/>
          <p:nvPr/>
        </p:nvGrpSpPr>
        <p:grpSpPr>
          <a:xfrm>
            <a:off x="5314188" y="2682548"/>
            <a:ext cx="477012" cy="545024"/>
            <a:chOff x="9162373" y="3045147"/>
            <a:chExt cx="406400" cy="464344"/>
          </a:xfrm>
          <a:solidFill>
            <a:schemeClr val="bg1"/>
          </a:solidFill>
        </p:grpSpPr>
        <p:sp>
          <p:nvSpPr>
            <p:cNvPr id="107" name="AutoShape 48"/>
            <p:cNvSpPr/>
            <p:nvPr/>
          </p:nvSpPr>
          <p:spPr bwMode="auto">
            <a:xfrm>
              <a:off x="9162373" y="3045147"/>
              <a:ext cx="406400"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8" name="AutoShape 49"/>
            <p:cNvSpPr/>
            <p:nvPr/>
          </p:nvSpPr>
          <p:spPr bwMode="auto">
            <a:xfrm>
              <a:off x="9481460" y="3407890"/>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9" name="AutoShape 50"/>
            <p:cNvSpPr/>
            <p:nvPr/>
          </p:nvSpPr>
          <p:spPr bwMode="auto">
            <a:xfrm>
              <a:off x="9481460" y="3320578"/>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10" name="AutoShape 51"/>
            <p:cNvSpPr/>
            <p:nvPr/>
          </p:nvSpPr>
          <p:spPr bwMode="auto">
            <a:xfrm>
              <a:off x="9481460" y="3233265"/>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14" name="Group 15"/>
          <p:cNvGrpSpPr/>
          <p:nvPr/>
        </p:nvGrpSpPr>
        <p:grpSpPr>
          <a:xfrm>
            <a:off x="6570858" y="2433364"/>
            <a:ext cx="1442842" cy="1678618"/>
            <a:chOff x="1732158" y="1983171"/>
            <a:chExt cx="1586048" cy="1845225"/>
          </a:xfrm>
          <a:blipFill>
            <a:blip r:embed="rId4"/>
            <a:stretch>
              <a:fillRect/>
            </a:stretch>
          </a:blipFill>
        </p:grpSpPr>
        <p:sp>
          <p:nvSpPr>
            <p:cNvPr id="116" name="Freeform 16"/>
            <p:cNvSpPr/>
            <p:nvPr/>
          </p:nvSpPr>
          <p:spPr>
            <a:xfrm rot="16200000">
              <a:off x="1649330" y="2159520"/>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7" name="Freeform 17"/>
            <p:cNvSpPr/>
            <p:nvPr/>
          </p:nvSpPr>
          <p:spPr>
            <a:xfrm rot="16200000">
              <a:off x="1648715" y="2066614"/>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Freeform 37"/>
          <p:cNvSpPr>
            <a:spLocks noEditPoints="1"/>
          </p:cNvSpPr>
          <p:nvPr/>
        </p:nvSpPr>
        <p:spPr bwMode="auto">
          <a:xfrm>
            <a:off x="7044938" y="2690305"/>
            <a:ext cx="554581" cy="550737"/>
          </a:xfrm>
          <a:custGeom>
            <a:avLst/>
            <a:gdLst>
              <a:gd name="T0" fmla="*/ 0 w 120"/>
              <a:gd name="T1" fmla="*/ 60 h 120"/>
              <a:gd name="T2" fmla="*/ 120 w 120"/>
              <a:gd name="T3" fmla="*/ 60 h 120"/>
              <a:gd name="T4" fmla="*/ 83 w 120"/>
              <a:gd name="T5" fmla="*/ 24 h 120"/>
              <a:gd name="T6" fmla="*/ 86 w 120"/>
              <a:gd name="T7" fmla="*/ 14 h 120"/>
              <a:gd name="T8" fmla="*/ 86 w 120"/>
              <a:gd name="T9" fmla="*/ 28 h 120"/>
              <a:gd name="T10" fmla="*/ 47 w 120"/>
              <a:gd name="T11" fmla="*/ 77 h 120"/>
              <a:gd name="T12" fmla="*/ 41 w 120"/>
              <a:gd name="T13" fmla="*/ 88 h 120"/>
              <a:gd name="T14" fmla="*/ 38 w 120"/>
              <a:gd name="T15" fmla="*/ 95 h 120"/>
              <a:gd name="T16" fmla="*/ 37 w 120"/>
              <a:gd name="T17" fmla="*/ 110 h 120"/>
              <a:gd name="T18" fmla="*/ 31 w 120"/>
              <a:gd name="T19" fmla="*/ 99 h 120"/>
              <a:gd name="T20" fmla="*/ 26 w 120"/>
              <a:gd name="T21" fmla="*/ 89 h 120"/>
              <a:gd name="T22" fmla="*/ 17 w 120"/>
              <a:gd name="T23" fmla="*/ 82 h 120"/>
              <a:gd name="T24" fmla="*/ 16 w 120"/>
              <a:gd name="T25" fmla="*/ 68 h 120"/>
              <a:gd name="T26" fmla="*/ 15 w 120"/>
              <a:gd name="T27" fmla="*/ 60 h 120"/>
              <a:gd name="T28" fmla="*/ 10 w 120"/>
              <a:gd name="T29" fmla="*/ 54 h 120"/>
              <a:gd name="T30" fmla="*/ 10 w 120"/>
              <a:gd name="T31" fmla="*/ 45 h 120"/>
              <a:gd name="T32" fmla="*/ 38 w 120"/>
              <a:gd name="T33" fmla="*/ 20 h 120"/>
              <a:gd name="T34" fmla="*/ 31 w 120"/>
              <a:gd name="T35" fmla="*/ 20 h 120"/>
              <a:gd name="T36" fmla="*/ 28 w 120"/>
              <a:gd name="T37" fmla="*/ 26 h 120"/>
              <a:gd name="T38" fmla="*/ 32 w 120"/>
              <a:gd name="T39" fmla="*/ 28 h 120"/>
              <a:gd name="T40" fmla="*/ 31 w 120"/>
              <a:gd name="T41" fmla="*/ 24 h 120"/>
              <a:gd name="T42" fmla="*/ 47 w 120"/>
              <a:gd name="T43" fmla="*/ 30 h 120"/>
              <a:gd name="T44" fmla="*/ 41 w 120"/>
              <a:gd name="T45" fmla="*/ 34 h 120"/>
              <a:gd name="T46" fmla="*/ 37 w 120"/>
              <a:gd name="T47" fmla="*/ 36 h 120"/>
              <a:gd name="T48" fmla="*/ 38 w 120"/>
              <a:gd name="T49" fmla="*/ 43 h 120"/>
              <a:gd name="T50" fmla="*/ 33 w 120"/>
              <a:gd name="T51" fmla="*/ 49 h 120"/>
              <a:gd name="T52" fmla="*/ 29 w 120"/>
              <a:gd name="T53" fmla="*/ 51 h 120"/>
              <a:gd name="T54" fmla="*/ 21 w 120"/>
              <a:gd name="T55" fmla="*/ 49 h 120"/>
              <a:gd name="T56" fmla="*/ 15 w 120"/>
              <a:gd name="T57" fmla="*/ 54 h 120"/>
              <a:gd name="T58" fmla="*/ 16 w 120"/>
              <a:gd name="T59" fmla="*/ 58 h 120"/>
              <a:gd name="T60" fmla="*/ 27 w 120"/>
              <a:gd name="T61" fmla="*/ 62 h 120"/>
              <a:gd name="T62" fmla="*/ 41 w 120"/>
              <a:gd name="T63" fmla="*/ 66 h 120"/>
              <a:gd name="T64" fmla="*/ 47 w 120"/>
              <a:gd name="T65" fmla="*/ 77 h 120"/>
              <a:gd name="T66" fmla="*/ 55 w 120"/>
              <a:gd name="T67" fmla="*/ 21 h 120"/>
              <a:gd name="T68" fmla="*/ 44 w 120"/>
              <a:gd name="T69" fmla="*/ 15 h 120"/>
              <a:gd name="T70" fmla="*/ 63 w 120"/>
              <a:gd name="T71" fmla="*/ 10 h 120"/>
              <a:gd name="T72" fmla="*/ 107 w 120"/>
              <a:gd name="T73" fmla="*/ 62 h 120"/>
              <a:gd name="T74" fmla="*/ 92 w 120"/>
              <a:gd name="T75" fmla="*/ 102 h 120"/>
              <a:gd name="T76" fmla="*/ 91 w 120"/>
              <a:gd name="T77" fmla="*/ 92 h 120"/>
              <a:gd name="T78" fmla="*/ 84 w 120"/>
              <a:gd name="T79" fmla="*/ 81 h 120"/>
              <a:gd name="T80" fmla="*/ 66 w 120"/>
              <a:gd name="T81" fmla="*/ 67 h 120"/>
              <a:gd name="T82" fmla="*/ 97 w 120"/>
              <a:gd name="T83" fmla="*/ 56 h 120"/>
              <a:gd name="T84" fmla="*/ 105 w 120"/>
              <a:gd name="T85" fmla="*/ 49 h 120"/>
              <a:gd name="T86" fmla="*/ 93 w 120"/>
              <a:gd name="T87" fmla="*/ 39 h 120"/>
              <a:gd name="T88" fmla="*/ 91 w 120"/>
              <a:gd name="T89" fmla="*/ 52 h 120"/>
              <a:gd name="T90" fmla="*/ 79 w 120"/>
              <a:gd name="T91" fmla="*/ 49 h 120"/>
              <a:gd name="T92" fmla="*/ 73 w 120"/>
              <a:gd name="T93" fmla="*/ 44 h 120"/>
              <a:gd name="T94" fmla="*/ 76 w 120"/>
              <a:gd name="T95" fmla="*/ 35 h 120"/>
              <a:gd name="T96" fmla="*/ 90 w 120"/>
              <a:gd name="T97" fmla="*/ 36 h 120"/>
              <a:gd name="T98" fmla="*/ 100 w 120"/>
              <a:gd name="T99" fmla="*/ 36 h 120"/>
              <a:gd name="T100" fmla="*/ 105 w 120"/>
              <a:gd name="T101" fmla="*/ 32 h 120"/>
              <a:gd name="T102" fmla="*/ 110 w 120"/>
              <a:gd name="T103" fmla="*/ 57 h 120"/>
              <a:gd name="T104" fmla="*/ 107 w 120"/>
              <a:gd name="T105"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 h="120">
                <a:moveTo>
                  <a:pt x="60" y="0"/>
                </a:moveTo>
                <a:cubicBezTo>
                  <a:pt x="27" y="0"/>
                  <a:pt x="0" y="27"/>
                  <a:pt x="0" y="60"/>
                </a:cubicBezTo>
                <a:cubicBezTo>
                  <a:pt x="0" y="93"/>
                  <a:pt x="27" y="120"/>
                  <a:pt x="60" y="120"/>
                </a:cubicBezTo>
                <a:cubicBezTo>
                  <a:pt x="93" y="120"/>
                  <a:pt x="120" y="93"/>
                  <a:pt x="120" y="60"/>
                </a:cubicBezTo>
                <a:cubicBezTo>
                  <a:pt x="120" y="27"/>
                  <a:pt x="93" y="0"/>
                  <a:pt x="60" y="0"/>
                </a:cubicBezTo>
                <a:close/>
                <a:moveTo>
                  <a:pt x="83" y="24"/>
                </a:moveTo>
                <a:cubicBezTo>
                  <a:pt x="87" y="21"/>
                  <a:pt x="87" y="21"/>
                  <a:pt x="87" y="21"/>
                </a:cubicBezTo>
                <a:cubicBezTo>
                  <a:pt x="87" y="21"/>
                  <a:pt x="85" y="17"/>
                  <a:pt x="86" y="14"/>
                </a:cubicBezTo>
                <a:cubicBezTo>
                  <a:pt x="87" y="14"/>
                  <a:pt x="91" y="16"/>
                  <a:pt x="94" y="20"/>
                </a:cubicBezTo>
                <a:cubicBezTo>
                  <a:pt x="92" y="29"/>
                  <a:pt x="86" y="28"/>
                  <a:pt x="86" y="28"/>
                </a:cubicBezTo>
                <a:cubicBezTo>
                  <a:pt x="86" y="28"/>
                  <a:pt x="82" y="28"/>
                  <a:pt x="83" y="24"/>
                </a:cubicBezTo>
                <a:close/>
                <a:moveTo>
                  <a:pt x="47" y="77"/>
                </a:moveTo>
                <a:cubicBezTo>
                  <a:pt x="46" y="78"/>
                  <a:pt x="45" y="81"/>
                  <a:pt x="44" y="84"/>
                </a:cubicBezTo>
                <a:cubicBezTo>
                  <a:pt x="43" y="86"/>
                  <a:pt x="42" y="87"/>
                  <a:pt x="41" y="88"/>
                </a:cubicBezTo>
                <a:cubicBezTo>
                  <a:pt x="39" y="89"/>
                  <a:pt x="39" y="91"/>
                  <a:pt x="39" y="91"/>
                </a:cubicBezTo>
                <a:cubicBezTo>
                  <a:pt x="38" y="95"/>
                  <a:pt x="38" y="95"/>
                  <a:pt x="38" y="95"/>
                </a:cubicBezTo>
                <a:cubicBezTo>
                  <a:pt x="38" y="95"/>
                  <a:pt x="39" y="99"/>
                  <a:pt x="40" y="100"/>
                </a:cubicBezTo>
                <a:cubicBezTo>
                  <a:pt x="40" y="102"/>
                  <a:pt x="37" y="110"/>
                  <a:pt x="37" y="110"/>
                </a:cubicBezTo>
                <a:cubicBezTo>
                  <a:pt x="34" y="109"/>
                  <a:pt x="33" y="106"/>
                  <a:pt x="32" y="104"/>
                </a:cubicBezTo>
                <a:cubicBezTo>
                  <a:pt x="32" y="102"/>
                  <a:pt x="30" y="101"/>
                  <a:pt x="31" y="99"/>
                </a:cubicBezTo>
                <a:cubicBezTo>
                  <a:pt x="31" y="96"/>
                  <a:pt x="29" y="95"/>
                  <a:pt x="28" y="94"/>
                </a:cubicBezTo>
                <a:cubicBezTo>
                  <a:pt x="27" y="92"/>
                  <a:pt x="26" y="90"/>
                  <a:pt x="26" y="89"/>
                </a:cubicBezTo>
                <a:cubicBezTo>
                  <a:pt x="26" y="88"/>
                  <a:pt x="23" y="86"/>
                  <a:pt x="23" y="86"/>
                </a:cubicBezTo>
                <a:cubicBezTo>
                  <a:pt x="23" y="86"/>
                  <a:pt x="18" y="83"/>
                  <a:pt x="17" y="82"/>
                </a:cubicBezTo>
                <a:cubicBezTo>
                  <a:pt x="16" y="81"/>
                  <a:pt x="15" y="77"/>
                  <a:pt x="15" y="75"/>
                </a:cubicBezTo>
                <a:cubicBezTo>
                  <a:pt x="15" y="73"/>
                  <a:pt x="16" y="68"/>
                  <a:pt x="16" y="68"/>
                </a:cubicBezTo>
                <a:cubicBezTo>
                  <a:pt x="16" y="68"/>
                  <a:pt x="18" y="66"/>
                  <a:pt x="17" y="65"/>
                </a:cubicBezTo>
                <a:cubicBezTo>
                  <a:pt x="15" y="64"/>
                  <a:pt x="15" y="60"/>
                  <a:pt x="15" y="60"/>
                </a:cubicBezTo>
                <a:cubicBezTo>
                  <a:pt x="13" y="58"/>
                  <a:pt x="13" y="58"/>
                  <a:pt x="13" y="58"/>
                </a:cubicBezTo>
                <a:cubicBezTo>
                  <a:pt x="13" y="58"/>
                  <a:pt x="11" y="55"/>
                  <a:pt x="10" y="54"/>
                </a:cubicBezTo>
                <a:cubicBezTo>
                  <a:pt x="10" y="52"/>
                  <a:pt x="10" y="51"/>
                  <a:pt x="11" y="50"/>
                </a:cubicBezTo>
                <a:cubicBezTo>
                  <a:pt x="11" y="49"/>
                  <a:pt x="10" y="46"/>
                  <a:pt x="10" y="45"/>
                </a:cubicBezTo>
                <a:cubicBezTo>
                  <a:pt x="20" y="20"/>
                  <a:pt x="37" y="15"/>
                  <a:pt x="37" y="15"/>
                </a:cubicBezTo>
                <a:cubicBezTo>
                  <a:pt x="38" y="20"/>
                  <a:pt x="38" y="20"/>
                  <a:pt x="38" y="20"/>
                </a:cubicBezTo>
                <a:cubicBezTo>
                  <a:pt x="38" y="20"/>
                  <a:pt x="35" y="21"/>
                  <a:pt x="34" y="21"/>
                </a:cubicBezTo>
                <a:cubicBezTo>
                  <a:pt x="32" y="20"/>
                  <a:pt x="31" y="20"/>
                  <a:pt x="31" y="20"/>
                </a:cubicBezTo>
                <a:cubicBezTo>
                  <a:pt x="29" y="23"/>
                  <a:pt x="29" y="23"/>
                  <a:pt x="29" y="23"/>
                </a:cubicBezTo>
                <a:cubicBezTo>
                  <a:pt x="29" y="23"/>
                  <a:pt x="28" y="25"/>
                  <a:pt x="28" y="26"/>
                </a:cubicBezTo>
                <a:cubicBezTo>
                  <a:pt x="28" y="27"/>
                  <a:pt x="29" y="29"/>
                  <a:pt x="29" y="29"/>
                </a:cubicBezTo>
                <a:cubicBezTo>
                  <a:pt x="29" y="29"/>
                  <a:pt x="32" y="29"/>
                  <a:pt x="32" y="28"/>
                </a:cubicBezTo>
                <a:cubicBezTo>
                  <a:pt x="32" y="27"/>
                  <a:pt x="32" y="26"/>
                  <a:pt x="32" y="26"/>
                </a:cubicBezTo>
                <a:cubicBezTo>
                  <a:pt x="31" y="24"/>
                  <a:pt x="31" y="24"/>
                  <a:pt x="31" y="24"/>
                </a:cubicBezTo>
                <a:cubicBezTo>
                  <a:pt x="31" y="24"/>
                  <a:pt x="34" y="23"/>
                  <a:pt x="40" y="24"/>
                </a:cubicBezTo>
                <a:cubicBezTo>
                  <a:pt x="47" y="24"/>
                  <a:pt x="44" y="29"/>
                  <a:pt x="47" y="30"/>
                </a:cubicBezTo>
                <a:cubicBezTo>
                  <a:pt x="50" y="31"/>
                  <a:pt x="45" y="35"/>
                  <a:pt x="44" y="37"/>
                </a:cubicBezTo>
                <a:cubicBezTo>
                  <a:pt x="43" y="39"/>
                  <a:pt x="41" y="34"/>
                  <a:pt x="41" y="34"/>
                </a:cubicBezTo>
                <a:cubicBezTo>
                  <a:pt x="41" y="34"/>
                  <a:pt x="43" y="32"/>
                  <a:pt x="40" y="32"/>
                </a:cubicBezTo>
                <a:cubicBezTo>
                  <a:pt x="37" y="31"/>
                  <a:pt x="35" y="36"/>
                  <a:pt x="37" y="36"/>
                </a:cubicBezTo>
                <a:cubicBezTo>
                  <a:pt x="38" y="36"/>
                  <a:pt x="40" y="38"/>
                  <a:pt x="39" y="39"/>
                </a:cubicBezTo>
                <a:cubicBezTo>
                  <a:pt x="39" y="40"/>
                  <a:pt x="39" y="40"/>
                  <a:pt x="38" y="43"/>
                </a:cubicBezTo>
                <a:cubicBezTo>
                  <a:pt x="36" y="46"/>
                  <a:pt x="34" y="48"/>
                  <a:pt x="34" y="48"/>
                </a:cubicBezTo>
                <a:cubicBezTo>
                  <a:pt x="34" y="48"/>
                  <a:pt x="32" y="47"/>
                  <a:pt x="33" y="49"/>
                </a:cubicBezTo>
                <a:cubicBezTo>
                  <a:pt x="34" y="51"/>
                  <a:pt x="33" y="54"/>
                  <a:pt x="33" y="55"/>
                </a:cubicBezTo>
                <a:cubicBezTo>
                  <a:pt x="33" y="57"/>
                  <a:pt x="29" y="54"/>
                  <a:pt x="29" y="51"/>
                </a:cubicBezTo>
                <a:cubicBezTo>
                  <a:pt x="28" y="48"/>
                  <a:pt x="25" y="51"/>
                  <a:pt x="24" y="51"/>
                </a:cubicBezTo>
                <a:cubicBezTo>
                  <a:pt x="23" y="51"/>
                  <a:pt x="21" y="50"/>
                  <a:pt x="21" y="49"/>
                </a:cubicBezTo>
                <a:cubicBezTo>
                  <a:pt x="20" y="48"/>
                  <a:pt x="15" y="52"/>
                  <a:pt x="14" y="52"/>
                </a:cubicBezTo>
                <a:cubicBezTo>
                  <a:pt x="13" y="53"/>
                  <a:pt x="13" y="55"/>
                  <a:pt x="15" y="54"/>
                </a:cubicBezTo>
                <a:cubicBezTo>
                  <a:pt x="17" y="53"/>
                  <a:pt x="19" y="54"/>
                  <a:pt x="19" y="56"/>
                </a:cubicBezTo>
                <a:cubicBezTo>
                  <a:pt x="18" y="58"/>
                  <a:pt x="16" y="57"/>
                  <a:pt x="16" y="58"/>
                </a:cubicBezTo>
                <a:cubicBezTo>
                  <a:pt x="17" y="60"/>
                  <a:pt x="19" y="61"/>
                  <a:pt x="19" y="63"/>
                </a:cubicBezTo>
                <a:cubicBezTo>
                  <a:pt x="20" y="65"/>
                  <a:pt x="25" y="63"/>
                  <a:pt x="27" y="62"/>
                </a:cubicBezTo>
                <a:cubicBezTo>
                  <a:pt x="28" y="62"/>
                  <a:pt x="33" y="61"/>
                  <a:pt x="33" y="63"/>
                </a:cubicBezTo>
                <a:cubicBezTo>
                  <a:pt x="34" y="65"/>
                  <a:pt x="39" y="66"/>
                  <a:pt x="41" y="66"/>
                </a:cubicBezTo>
                <a:cubicBezTo>
                  <a:pt x="43" y="67"/>
                  <a:pt x="46" y="67"/>
                  <a:pt x="49" y="69"/>
                </a:cubicBezTo>
                <a:cubicBezTo>
                  <a:pt x="51" y="72"/>
                  <a:pt x="47" y="76"/>
                  <a:pt x="47" y="77"/>
                </a:cubicBezTo>
                <a:close/>
                <a:moveTo>
                  <a:pt x="59" y="14"/>
                </a:moveTo>
                <a:cubicBezTo>
                  <a:pt x="58" y="17"/>
                  <a:pt x="54" y="20"/>
                  <a:pt x="55" y="21"/>
                </a:cubicBezTo>
                <a:cubicBezTo>
                  <a:pt x="55" y="22"/>
                  <a:pt x="55" y="27"/>
                  <a:pt x="51" y="23"/>
                </a:cubicBezTo>
                <a:cubicBezTo>
                  <a:pt x="47" y="19"/>
                  <a:pt x="43" y="18"/>
                  <a:pt x="44" y="15"/>
                </a:cubicBezTo>
                <a:cubicBezTo>
                  <a:pt x="44" y="14"/>
                  <a:pt x="48" y="14"/>
                  <a:pt x="48" y="13"/>
                </a:cubicBezTo>
                <a:cubicBezTo>
                  <a:pt x="53" y="7"/>
                  <a:pt x="62" y="8"/>
                  <a:pt x="63" y="10"/>
                </a:cubicBezTo>
                <a:cubicBezTo>
                  <a:pt x="61" y="12"/>
                  <a:pt x="59" y="11"/>
                  <a:pt x="59" y="14"/>
                </a:cubicBezTo>
                <a:close/>
                <a:moveTo>
                  <a:pt x="107" y="62"/>
                </a:moveTo>
                <a:cubicBezTo>
                  <a:pt x="107" y="62"/>
                  <a:pt x="109" y="65"/>
                  <a:pt x="112" y="65"/>
                </a:cubicBezTo>
                <a:cubicBezTo>
                  <a:pt x="110" y="87"/>
                  <a:pt x="92" y="102"/>
                  <a:pt x="92" y="102"/>
                </a:cubicBezTo>
                <a:cubicBezTo>
                  <a:pt x="89" y="99"/>
                  <a:pt x="90" y="96"/>
                  <a:pt x="90" y="96"/>
                </a:cubicBezTo>
                <a:cubicBezTo>
                  <a:pt x="91" y="92"/>
                  <a:pt x="91" y="92"/>
                  <a:pt x="91" y="92"/>
                </a:cubicBezTo>
                <a:cubicBezTo>
                  <a:pt x="91" y="85"/>
                  <a:pt x="91" y="85"/>
                  <a:pt x="91" y="85"/>
                </a:cubicBezTo>
                <a:cubicBezTo>
                  <a:pt x="91" y="85"/>
                  <a:pt x="91" y="77"/>
                  <a:pt x="84" y="81"/>
                </a:cubicBezTo>
                <a:cubicBezTo>
                  <a:pt x="77" y="83"/>
                  <a:pt x="80" y="83"/>
                  <a:pt x="72" y="83"/>
                </a:cubicBezTo>
                <a:cubicBezTo>
                  <a:pt x="64" y="84"/>
                  <a:pt x="66" y="67"/>
                  <a:pt x="66" y="67"/>
                </a:cubicBezTo>
                <a:cubicBezTo>
                  <a:pt x="66" y="43"/>
                  <a:pt x="84" y="61"/>
                  <a:pt x="84" y="61"/>
                </a:cubicBezTo>
                <a:cubicBezTo>
                  <a:pt x="95" y="69"/>
                  <a:pt x="97" y="56"/>
                  <a:pt x="97" y="56"/>
                </a:cubicBezTo>
                <a:cubicBezTo>
                  <a:pt x="104" y="53"/>
                  <a:pt x="104" y="53"/>
                  <a:pt x="104" y="53"/>
                </a:cubicBezTo>
                <a:cubicBezTo>
                  <a:pt x="105" y="49"/>
                  <a:pt x="105" y="49"/>
                  <a:pt x="105" y="49"/>
                </a:cubicBezTo>
                <a:cubicBezTo>
                  <a:pt x="104" y="44"/>
                  <a:pt x="104" y="44"/>
                  <a:pt x="104" y="44"/>
                </a:cubicBezTo>
                <a:cubicBezTo>
                  <a:pt x="93" y="39"/>
                  <a:pt x="93" y="39"/>
                  <a:pt x="93" y="39"/>
                </a:cubicBezTo>
                <a:cubicBezTo>
                  <a:pt x="93" y="39"/>
                  <a:pt x="91" y="43"/>
                  <a:pt x="94" y="48"/>
                </a:cubicBezTo>
                <a:cubicBezTo>
                  <a:pt x="94" y="48"/>
                  <a:pt x="93" y="53"/>
                  <a:pt x="91" y="52"/>
                </a:cubicBezTo>
                <a:cubicBezTo>
                  <a:pt x="84" y="48"/>
                  <a:pt x="84" y="48"/>
                  <a:pt x="84" y="48"/>
                </a:cubicBezTo>
                <a:cubicBezTo>
                  <a:pt x="84" y="48"/>
                  <a:pt x="82" y="47"/>
                  <a:pt x="79" y="49"/>
                </a:cubicBezTo>
                <a:cubicBezTo>
                  <a:pt x="75" y="52"/>
                  <a:pt x="69" y="49"/>
                  <a:pt x="69" y="49"/>
                </a:cubicBezTo>
                <a:cubicBezTo>
                  <a:pt x="69" y="49"/>
                  <a:pt x="69" y="46"/>
                  <a:pt x="73" y="44"/>
                </a:cubicBezTo>
                <a:cubicBezTo>
                  <a:pt x="76" y="42"/>
                  <a:pt x="76" y="42"/>
                  <a:pt x="76" y="42"/>
                </a:cubicBezTo>
                <a:cubicBezTo>
                  <a:pt x="76" y="42"/>
                  <a:pt x="75" y="38"/>
                  <a:pt x="76" y="35"/>
                </a:cubicBezTo>
                <a:cubicBezTo>
                  <a:pt x="77" y="32"/>
                  <a:pt x="78" y="35"/>
                  <a:pt x="81" y="33"/>
                </a:cubicBezTo>
                <a:cubicBezTo>
                  <a:pt x="84" y="31"/>
                  <a:pt x="86" y="37"/>
                  <a:pt x="90" y="36"/>
                </a:cubicBezTo>
                <a:cubicBezTo>
                  <a:pt x="94" y="36"/>
                  <a:pt x="92" y="35"/>
                  <a:pt x="95" y="33"/>
                </a:cubicBezTo>
                <a:cubicBezTo>
                  <a:pt x="98" y="32"/>
                  <a:pt x="100" y="36"/>
                  <a:pt x="100" y="36"/>
                </a:cubicBezTo>
                <a:cubicBezTo>
                  <a:pt x="106" y="37"/>
                  <a:pt x="106" y="37"/>
                  <a:pt x="106" y="37"/>
                </a:cubicBezTo>
                <a:cubicBezTo>
                  <a:pt x="106" y="37"/>
                  <a:pt x="105" y="30"/>
                  <a:pt x="105" y="32"/>
                </a:cubicBezTo>
                <a:cubicBezTo>
                  <a:pt x="109" y="38"/>
                  <a:pt x="114" y="55"/>
                  <a:pt x="112" y="58"/>
                </a:cubicBezTo>
                <a:cubicBezTo>
                  <a:pt x="111" y="57"/>
                  <a:pt x="110" y="57"/>
                  <a:pt x="110" y="57"/>
                </a:cubicBezTo>
                <a:cubicBezTo>
                  <a:pt x="103" y="57"/>
                  <a:pt x="103" y="57"/>
                  <a:pt x="103" y="57"/>
                </a:cubicBezTo>
                <a:lnTo>
                  <a:pt x="107" y="62"/>
                </a:lnTo>
                <a:close/>
              </a:path>
            </a:pathLst>
          </a:custGeom>
          <a:solidFill>
            <a:schemeClr val="bg1"/>
          </a:solidFill>
          <a:ln>
            <a:noFill/>
          </a:ln>
        </p:spPr>
        <p:txBody>
          <a:bodyPr vert="horz" wrap="square" lIns="121920" tIns="60960" rIns="121920" bIns="60960" numCol="1" anchor="t" anchorCtr="0" compatLnSpc="1"/>
          <a:lstStyle/>
          <a:p>
            <a:endParaRPr lang="en-US" sz="2400"/>
          </a:p>
        </p:txBody>
      </p:sp>
      <p:grpSp>
        <p:nvGrpSpPr>
          <p:cNvPr id="43" name="组合 42"/>
          <p:cNvGrpSpPr/>
          <p:nvPr/>
        </p:nvGrpSpPr>
        <p:grpSpPr>
          <a:xfrm>
            <a:off x="1046490" y="578744"/>
            <a:ext cx="680710" cy="680710"/>
            <a:chOff x="5519057" y="1743193"/>
            <a:chExt cx="1162288" cy="1162288"/>
          </a:xfrm>
        </p:grpSpPr>
        <p:sp>
          <p:nvSpPr>
            <p:cNvPr id="44" name="矩形 43"/>
            <p:cNvSpPr/>
            <p:nvPr/>
          </p:nvSpPr>
          <p:spPr>
            <a:xfrm>
              <a:off x="5519057" y="1743193"/>
              <a:ext cx="1162288" cy="1162288"/>
            </a:xfrm>
            <a:prstGeom prst="rect">
              <a:avLst/>
            </a:prstGeom>
            <a:blipFill>
              <a:blip r:embed="rId4"/>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5" name="文本框 44"/>
            <p:cNvSpPr txBox="1"/>
            <p:nvPr/>
          </p:nvSpPr>
          <p:spPr>
            <a:xfrm>
              <a:off x="5519057" y="1832674"/>
              <a:ext cx="1153887" cy="998482"/>
            </a:xfrm>
            <a:prstGeom prst="rect">
              <a:avLst/>
            </a:prstGeom>
            <a:noFill/>
          </p:spPr>
          <p:txBody>
            <a:bodyPr wrap="square" rtlCol="0">
              <a:spAutoFit/>
            </a:bodyPr>
            <a:lstStyle/>
            <a:p>
              <a:pPr algn="ctr"/>
              <a:r>
                <a:rPr lang="en-US" altLang="zh-CN" sz="3200" dirty="0">
                  <a:ln w="28575">
                    <a:noFill/>
                  </a:ln>
                  <a:solidFill>
                    <a:schemeClr val="bg1"/>
                  </a:solidFill>
                  <a:latin typeface="微软雅黑" panose="020B0503020204020204" pitchFamily="34" charset="-122"/>
                  <a:ea typeface="微软雅黑" panose="020B0503020204020204" pitchFamily="34" charset="-122"/>
                </a:rPr>
                <a:t>02</a:t>
              </a: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46" name="矩形 45"/>
          <p:cNvSpPr/>
          <p:nvPr/>
        </p:nvSpPr>
        <p:spPr>
          <a:xfrm>
            <a:off x="2103387" y="350329"/>
            <a:ext cx="4078361" cy="562783"/>
          </a:xfrm>
          <a:prstGeom prst="rect">
            <a:avLst/>
          </a:prstGeom>
        </p:spPr>
        <p:txBody>
          <a:bodyPr wrap="none">
            <a:spAutoFit/>
          </a:bodyPr>
          <a:lstStyle/>
          <a:p>
            <a:pPr>
              <a:lnSpc>
                <a:spcPct val="200000"/>
              </a:lnSpc>
            </a:pPr>
            <a:r>
              <a:rPr lang="zh-CN" altLang="en-US" dirty="0">
                <a:solidFill>
                  <a:schemeClr val="bg1">
                    <a:lumMod val="95000"/>
                  </a:schemeClr>
                </a:solidFill>
                <a:latin typeface="微软雅黑" panose="020B0503020204020204" pitchFamily="34" charset="-122"/>
                <a:ea typeface="微软雅黑" panose="020B0503020204020204" pitchFamily="34" charset="-122"/>
              </a:rPr>
              <a:t>课题研究的思路与方法 </a:t>
            </a:r>
            <a:r>
              <a:rPr lang="en-US" altLang="zh-CN" dirty="0">
                <a:solidFill>
                  <a:schemeClr val="bg1">
                    <a:lumMod val="95000"/>
                  </a:schemeClr>
                </a:solidFill>
                <a:latin typeface="微软雅黑" panose="020B0503020204020204" pitchFamily="34" charset="-122"/>
                <a:ea typeface="微软雅黑" panose="020B0503020204020204" pitchFamily="34" charset="-122"/>
              </a:rPr>
              <a:t>| </a:t>
            </a:r>
            <a:r>
              <a:rPr lang="zh-CN" altLang="en-US" dirty="0">
                <a:solidFill>
                  <a:schemeClr val="bg1">
                    <a:lumMod val="95000"/>
                  </a:schemeClr>
                </a:solidFill>
                <a:latin typeface="微软雅黑" panose="020B0503020204020204" pitchFamily="34" charset="-122"/>
                <a:ea typeface="微软雅黑" panose="020B0503020204020204" pitchFamily="34" charset="-122"/>
              </a:rPr>
              <a:t>舆情新闻预警</a:t>
            </a:r>
          </a:p>
        </p:txBody>
      </p:sp>
      <p:sp>
        <p:nvSpPr>
          <p:cNvPr id="47" name="文本框 46"/>
          <p:cNvSpPr txBox="1"/>
          <p:nvPr/>
        </p:nvSpPr>
        <p:spPr>
          <a:xfrm>
            <a:off x="2103387" y="927740"/>
            <a:ext cx="5022106" cy="369332"/>
          </a:xfrm>
          <a:prstGeom prst="snip1Rect">
            <a:avLst>
              <a:gd name="adj" fmla="val 0"/>
            </a:avLst>
          </a:prstGeom>
          <a:noFill/>
          <a:ln w="28575">
            <a:noFill/>
          </a:ln>
        </p:spPr>
        <p:txBody>
          <a:bodyPr wrap="square" rtlCol="0">
            <a:spAutoFit/>
          </a:bodyPr>
          <a:lstStyle/>
          <a:p>
            <a:r>
              <a:rPr lang="en-US" altLang="zh-CN"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rPr>
              <a:t>Ideas And Methods</a:t>
            </a:r>
            <a:endParaRPr lang="zh-CN" altLang="en-US" dirty="0">
              <a:solidFill>
                <a:schemeClr val="bg1">
                  <a:lumMod val="95000"/>
                </a:schemeClr>
              </a:solidFill>
              <a:latin typeface="Arial" panose="020B0604020202020204" pitchFamily="34" charset="0"/>
              <a:ea typeface="华文仿宋" panose="02010600040101010101" pitchFamily="2" charset="-122"/>
              <a:cs typeface="Arial" panose="020B0604020202020204" pitchFamily="34" charset="0"/>
            </a:endParaRPr>
          </a:p>
        </p:txBody>
      </p:sp>
      <p:sp>
        <p:nvSpPr>
          <p:cNvPr id="48" name="文本框 47"/>
          <p:cNvSpPr txBox="1"/>
          <p:nvPr/>
        </p:nvSpPr>
        <p:spPr>
          <a:xfrm>
            <a:off x="1046490" y="4448542"/>
            <a:ext cx="1670596" cy="994568"/>
          </a:xfrm>
          <a:prstGeom prst="rect">
            <a:avLst/>
          </a:prstGeom>
          <a:noFill/>
        </p:spPr>
        <p:txBody>
          <a:bodyPr wrap="square" rtlCol="0">
            <a:spAutoFit/>
          </a:bodyPr>
          <a:lstStyle/>
          <a:p>
            <a:pPr algn="just">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对于新闻中出现的相关企业或行业分析提取，筛除不想关的新闻</a:t>
            </a:r>
          </a:p>
        </p:txBody>
      </p:sp>
      <p:sp>
        <p:nvSpPr>
          <p:cNvPr id="49" name="文本框 48"/>
          <p:cNvSpPr txBox="1"/>
          <p:nvPr/>
        </p:nvSpPr>
        <p:spPr>
          <a:xfrm>
            <a:off x="1183100" y="4169143"/>
            <a:ext cx="1442283" cy="338554"/>
          </a:xfrm>
          <a:prstGeom prst="rect">
            <a:avLst/>
          </a:prstGeom>
          <a:noFill/>
        </p:spPr>
        <p:txBody>
          <a:bodyPr wrap="square" rtlCol="0">
            <a:spAutoFit/>
          </a:bodyPr>
          <a:lstStyle/>
          <a:p>
            <a:pPr algn="ctr"/>
            <a:r>
              <a:rPr lang="zh-CN" altLang="en-US" sz="1600" dirty="0">
                <a:solidFill>
                  <a:schemeClr val="bg1">
                    <a:lumMod val="95000"/>
                  </a:schemeClr>
                </a:solidFill>
                <a:latin typeface="微软雅黑" panose="020B0503020204020204" pitchFamily="34" charset="-122"/>
                <a:ea typeface="微软雅黑" panose="020B0503020204020204" pitchFamily="34" charset="-122"/>
              </a:rPr>
              <a:t>提取关联企业</a:t>
            </a:r>
          </a:p>
        </p:txBody>
      </p:sp>
      <p:sp>
        <p:nvSpPr>
          <p:cNvPr id="50" name="文本框 49"/>
          <p:cNvSpPr txBox="1"/>
          <p:nvPr/>
        </p:nvSpPr>
        <p:spPr>
          <a:xfrm>
            <a:off x="2928278" y="4448542"/>
            <a:ext cx="1670596" cy="994568"/>
          </a:xfrm>
          <a:prstGeom prst="rect">
            <a:avLst/>
          </a:prstGeom>
          <a:noFill/>
        </p:spPr>
        <p:txBody>
          <a:bodyPr wrap="square" rtlCol="0">
            <a:spAutoFit/>
          </a:bodyPr>
          <a:lstStyle/>
          <a:p>
            <a:pPr algn="just">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对于有关联关注企业的新闻通过</a:t>
            </a:r>
            <a:r>
              <a:rPr lang="en-US" altLang="zh-CN" sz="1200" dirty="0">
                <a:solidFill>
                  <a:schemeClr val="bg1">
                    <a:lumMod val="95000"/>
                  </a:schemeClr>
                </a:solidFill>
                <a:latin typeface="微软雅黑" panose="020B0503020204020204" pitchFamily="34" charset="-122"/>
                <a:ea typeface="微软雅黑" panose="020B0503020204020204" pitchFamily="34" charset="-122"/>
              </a:rPr>
              <a:t>NLP</a:t>
            </a:r>
            <a:r>
              <a:rPr lang="zh-CN" altLang="en-US" sz="1200" dirty="0">
                <a:solidFill>
                  <a:schemeClr val="bg1">
                    <a:lumMod val="95000"/>
                  </a:schemeClr>
                </a:solidFill>
                <a:latin typeface="微软雅黑" panose="020B0503020204020204" pitchFamily="34" charset="-122"/>
                <a:ea typeface="微软雅黑" panose="020B0503020204020204" pitchFamily="34" charset="-122"/>
              </a:rPr>
              <a:t>方法判断所涉及的风险类型以及风险持续时间</a:t>
            </a:r>
          </a:p>
        </p:txBody>
      </p:sp>
      <p:sp>
        <p:nvSpPr>
          <p:cNvPr id="51" name="文本框 50"/>
          <p:cNvSpPr txBox="1"/>
          <p:nvPr/>
        </p:nvSpPr>
        <p:spPr>
          <a:xfrm>
            <a:off x="3042016" y="4169143"/>
            <a:ext cx="1442283" cy="338554"/>
          </a:xfrm>
          <a:prstGeom prst="rect">
            <a:avLst/>
          </a:prstGeom>
          <a:noFill/>
        </p:spPr>
        <p:txBody>
          <a:bodyPr wrap="square" rtlCol="0">
            <a:spAutoFit/>
          </a:bodyPr>
          <a:lstStyle/>
          <a:p>
            <a:pPr algn="ctr"/>
            <a:r>
              <a:rPr lang="zh-CN" altLang="en-US" sz="1600" dirty="0">
                <a:solidFill>
                  <a:schemeClr val="bg1">
                    <a:lumMod val="95000"/>
                  </a:schemeClr>
                </a:solidFill>
                <a:latin typeface="微软雅黑" panose="020B0503020204020204" pitchFamily="34" charset="-122"/>
                <a:ea typeface="微软雅黑" panose="020B0503020204020204" pitchFamily="34" charset="-122"/>
              </a:rPr>
              <a:t>判断风险类型</a:t>
            </a:r>
          </a:p>
        </p:txBody>
      </p:sp>
      <p:sp>
        <p:nvSpPr>
          <p:cNvPr id="52" name="文本框 51"/>
          <p:cNvSpPr txBox="1"/>
          <p:nvPr/>
        </p:nvSpPr>
        <p:spPr>
          <a:xfrm>
            <a:off x="4708921" y="4448542"/>
            <a:ext cx="1670596" cy="1225400"/>
          </a:xfrm>
          <a:prstGeom prst="rect">
            <a:avLst/>
          </a:prstGeom>
          <a:noFill/>
        </p:spPr>
        <p:txBody>
          <a:bodyPr wrap="square" rtlCol="0">
            <a:spAutoFit/>
          </a:bodyPr>
          <a:lstStyle/>
          <a:p>
            <a:pPr algn="just">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对于有舆情的新闻信息及时的反馈到专业人员尽早处理尽可能的减少风险带来的损失</a:t>
            </a:r>
          </a:p>
        </p:txBody>
      </p:sp>
      <p:sp>
        <p:nvSpPr>
          <p:cNvPr id="53" name="文本框 52"/>
          <p:cNvSpPr txBox="1"/>
          <p:nvPr/>
        </p:nvSpPr>
        <p:spPr>
          <a:xfrm>
            <a:off x="4788029" y="4169143"/>
            <a:ext cx="1476728" cy="338554"/>
          </a:xfrm>
          <a:prstGeom prst="rect">
            <a:avLst/>
          </a:prstGeom>
          <a:noFill/>
        </p:spPr>
        <p:txBody>
          <a:bodyPr wrap="square" rtlCol="0">
            <a:spAutoFit/>
          </a:bodyPr>
          <a:lstStyle/>
          <a:p>
            <a:pPr algn="ctr"/>
            <a:r>
              <a:rPr lang="zh-CN" altLang="en-US" sz="1600" dirty="0">
                <a:solidFill>
                  <a:schemeClr val="bg1">
                    <a:lumMod val="95000"/>
                  </a:schemeClr>
                </a:solidFill>
                <a:latin typeface="微软雅黑" panose="020B0503020204020204" pitchFamily="34" charset="-122"/>
                <a:ea typeface="微软雅黑" panose="020B0503020204020204" pitchFamily="34" charset="-122"/>
              </a:rPr>
              <a:t>事件预期影响</a:t>
            </a:r>
          </a:p>
        </p:txBody>
      </p:sp>
      <p:sp>
        <p:nvSpPr>
          <p:cNvPr id="54" name="文本框 53"/>
          <p:cNvSpPr txBox="1"/>
          <p:nvPr/>
        </p:nvSpPr>
        <p:spPr>
          <a:xfrm>
            <a:off x="6476970" y="4448542"/>
            <a:ext cx="1670596" cy="994568"/>
          </a:xfrm>
          <a:prstGeom prst="rect">
            <a:avLst/>
          </a:prstGeom>
          <a:noFill/>
        </p:spPr>
        <p:txBody>
          <a:bodyPr wrap="square" rtlCol="0">
            <a:spAutoFit/>
          </a:bodyPr>
          <a:lstStyle/>
          <a:p>
            <a:pPr algn="just">
              <a:lnSpc>
                <a:spcPct val="125000"/>
              </a:lnSpc>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所有处理得到的信息实时在网页端展示，高效的提供对于舆情新闻信息的监控</a:t>
            </a:r>
          </a:p>
        </p:txBody>
      </p:sp>
      <p:sp>
        <p:nvSpPr>
          <p:cNvPr id="66" name="文本框 65"/>
          <p:cNvSpPr txBox="1"/>
          <p:nvPr/>
        </p:nvSpPr>
        <p:spPr>
          <a:xfrm>
            <a:off x="6669817" y="4169143"/>
            <a:ext cx="1284902" cy="338554"/>
          </a:xfrm>
          <a:prstGeom prst="rect">
            <a:avLst/>
          </a:prstGeom>
          <a:noFill/>
        </p:spPr>
        <p:txBody>
          <a:bodyPr wrap="square" rtlCol="0">
            <a:spAutoFit/>
          </a:bodyPr>
          <a:lstStyle/>
          <a:p>
            <a:pPr algn="ctr"/>
            <a:r>
              <a:rPr lang="zh-CN" altLang="en-US" sz="1600" dirty="0">
                <a:solidFill>
                  <a:schemeClr val="bg1">
                    <a:lumMod val="95000"/>
                  </a:schemeClr>
                </a:solidFill>
                <a:latin typeface="微软雅黑" panose="020B0503020204020204" pitchFamily="34" charset="-122"/>
                <a:ea typeface="微软雅黑" panose="020B0503020204020204" pitchFamily="34" charset="-122"/>
              </a:rPr>
              <a:t>结果展示</a:t>
            </a:r>
          </a:p>
        </p:txBody>
      </p:sp>
      <p:pic>
        <p:nvPicPr>
          <p:cNvPr id="2" name="图片 1">
            <a:extLst>
              <a:ext uri="{FF2B5EF4-FFF2-40B4-BE49-F238E27FC236}">
                <a16:creationId xmlns:a16="http://schemas.microsoft.com/office/drawing/2014/main" id="{A69CCC1C-A2CC-4D66-B75C-049C108310E5}"/>
              </a:ext>
            </a:extLst>
          </p:cNvPr>
          <p:cNvPicPr>
            <a:picLocks noChangeAspect="1"/>
          </p:cNvPicPr>
          <p:nvPr/>
        </p:nvPicPr>
        <p:blipFill>
          <a:blip r:embed="rId5"/>
          <a:stretch>
            <a:fillRect/>
          </a:stretch>
        </p:blipFill>
        <p:spPr>
          <a:xfrm>
            <a:off x="7817100" y="430032"/>
            <a:ext cx="4212000" cy="226027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 name="图片 2">
            <a:extLst>
              <a:ext uri="{FF2B5EF4-FFF2-40B4-BE49-F238E27FC236}">
                <a16:creationId xmlns:a16="http://schemas.microsoft.com/office/drawing/2014/main" id="{06E844B0-C4B2-47E8-A91D-31E7FA7E8594}"/>
              </a:ext>
            </a:extLst>
          </p:cNvPr>
          <p:cNvPicPr>
            <a:picLocks noChangeAspect="1"/>
          </p:cNvPicPr>
          <p:nvPr/>
        </p:nvPicPr>
        <p:blipFill>
          <a:blip r:embed="rId6"/>
          <a:stretch>
            <a:fillRect/>
          </a:stretch>
        </p:blipFill>
        <p:spPr>
          <a:xfrm>
            <a:off x="2328952" y="5504097"/>
            <a:ext cx="1980000" cy="12589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图片 4">
            <a:extLst>
              <a:ext uri="{FF2B5EF4-FFF2-40B4-BE49-F238E27FC236}">
                <a16:creationId xmlns:a16="http://schemas.microsoft.com/office/drawing/2014/main" id="{B5187934-51CA-4A91-8A74-332131C3AA08}"/>
              </a:ext>
            </a:extLst>
          </p:cNvPr>
          <p:cNvPicPr>
            <a:picLocks noChangeAspect="1"/>
          </p:cNvPicPr>
          <p:nvPr/>
        </p:nvPicPr>
        <p:blipFill>
          <a:blip r:embed="rId7"/>
          <a:stretch>
            <a:fillRect/>
          </a:stretch>
        </p:blipFill>
        <p:spPr>
          <a:xfrm>
            <a:off x="10092683" y="3518457"/>
            <a:ext cx="1800000" cy="16399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文本框 5">
            <a:extLst>
              <a:ext uri="{FF2B5EF4-FFF2-40B4-BE49-F238E27FC236}">
                <a16:creationId xmlns:a16="http://schemas.microsoft.com/office/drawing/2014/main" id="{8E7764D3-92AD-4FC6-89F5-45CF2A750087}"/>
              </a:ext>
            </a:extLst>
          </p:cNvPr>
          <p:cNvSpPr txBox="1"/>
          <p:nvPr/>
        </p:nvSpPr>
        <p:spPr>
          <a:xfrm>
            <a:off x="5791200" y="1390692"/>
            <a:ext cx="1800493" cy="369332"/>
          </a:xfrm>
          <a:prstGeom prst="rect">
            <a:avLst/>
          </a:prstGeom>
          <a:noFill/>
        </p:spPr>
        <p:txBody>
          <a:bodyPr wrap="none" rtlCol="0">
            <a:spAutoFit/>
          </a:bodyPr>
          <a:lstStyle/>
          <a:p>
            <a:r>
              <a:rPr lang="zh-CN" altLang="en-US" dirty="0">
                <a:solidFill>
                  <a:schemeClr val="bg1"/>
                </a:solidFill>
              </a:rPr>
              <a:t>实时信息流展示</a:t>
            </a:r>
          </a:p>
        </p:txBody>
      </p:sp>
      <p:sp>
        <p:nvSpPr>
          <p:cNvPr id="7" name="文本框 6">
            <a:extLst>
              <a:ext uri="{FF2B5EF4-FFF2-40B4-BE49-F238E27FC236}">
                <a16:creationId xmlns:a16="http://schemas.microsoft.com/office/drawing/2014/main" id="{BC2D3F97-4B59-4229-9BA3-DFBA7BEED71A}"/>
              </a:ext>
            </a:extLst>
          </p:cNvPr>
          <p:cNvSpPr txBox="1"/>
          <p:nvPr/>
        </p:nvSpPr>
        <p:spPr>
          <a:xfrm flipH="1">
            <a:off x="8706262" y="5528417"/>
            <a:ext cx="2286421" cy="369332"/>
          </a:xfrm>
          <a:prstGeom prst="rect">
            <a:avLst/>
          </a:prstGeom>
          <a:noFill/>
        </p:spPr>
        <p:txBody>
          <a:bodyPr wrap="square" rtlCol="0">
            <a:spAutoFit/>
          </a:bodyPr>
          <a:lstStyle/>
          <a:p>
            <a:r>
              <a:rPr lang="zh-CN" altLang="en-US" dirty="0">
                <a:solidFill>
                  <a:schemeClr val="bg1"/>
                </a:solidFill>
              </a:rPr>
              <a:t>舆情信息分析雷达图</a:t>
            </a:r>
          </a:p>
        </p:txBody>
      </p:sp>
      <p:sp>
        <p:nvSpPr>
          <p:cNvPr id="9" name="文本框 8">
            <a:extLst>
              <a:ext uri="{FF2B5EF4-FFF2-40B4-BE49-F238E27FC236}">
                <a16:creationId xmlns:a16="http://schemas.microsoft.com/office/drawing/2014/main" id="{66362506-CB1E-414F-AEF7-58F406EFC4D9}"/>
              </a:ext>
            </a:extLst>
          </p:cNvPr>
          <p:cNvSpPr txBox="1"/>
          <p:nvPr/>
        </p:nvSpPr>
        <p:spPr>
          <a:xfrm>
            <a:off x="4558741" y="6095018"/>
            <a:ext cx="2492990" cy="369332"/>
          </a:xfrm>
          <a:prstGeom prst="rect">
            <a:avLst/>
          </a:prstGeom>
          <a:noFill/>
        </p:spPr>
        <p:txBody>
          <a:bodyPr wrap="none" rtlCol="0">
            <a:spAutoFit/>
          </a:bodyPr>
          <a:lstStyle/>
          <a:p>
            <a:r>
              <a:rPr lang="zh-CN" altLang="en-US" dirty="0">
                <a:solidFill>
                  <a:schemeClr val="bg1"/>
                </a:solidFill>
              </a:rPr>
              <a:t>舆情信息分析结果展示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fade">
                                      <p:cBhvr>
                                        <p:cTn id="1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56"/>
            <a:ext cx="12195477" cy="6859956"/>
          </a:xfrm>
          <a:prstGeom prst="rect">
            <a:avLst/>
          </a:prstGeom>
        </p:spPr>
      </p:pic>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03</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10" name="文本框 9"/>
          <p:cNvSpPr txBox="1"/>
          <p:nvPr/>
        </p:nvSpPr>
        <p:spPr>
          <a:xfrm>
            <a:off x="6632947" y="2819463"/>
            <a:ext cx="4959929" cy="584775"/>
          </a:xfrm>
          <a:prstGeom prst="rect">
            <a:avLst/>
          </a:prstGeom>
          <a:noFill/>
        </p:spPr>
        <p:txBody>
          <a:bodyPr wrap="square" rtlCol="0">
            <a:spAutoFit/>
          </a:bodyPr>
          <a:lstStyle/>
          <a:p>
            <a:r>
              <a:rPr lang="zh-CN" altLang="en-US" sz="3200" b="1" dirty="0">
                <a:solidFill>
                  <a:schemeClr val="bg1"/>
                </a:solidFill>
                <a:latin typeface="微软雅黑" panose="020B0503020204020204" pitchFamily="34" charset="-122"/>
                <a:ea typeface="微软雅黑" panose="020B0503020204020204" pitchFamily="34" charset="-122"/>
              </a:rPr>
              <a:t>项目研究的进展</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6632947" y="3402654"/>
            <a:ext cx="5022106" cy="400110"/>
          </a:xfrm>
          <a:prstGeom prst="snip1Rect">
            <a:avLst>
              <a:gd name="adj" fmla="val 0"/>
            </a:avLst>
          </a:prstGeom>
          <a:noFill/>
          <a:ln w="28575">
            <a:noFill/>
          </a:ln>
        </p:spPr>
        <p:txBody>
          <a:bodyPr wrap="square" rtlCol="0">
            <a:spAutoFit/>
          </a:bodyPr>
          <a:lstStyle/>
          <a:p>
            <a:r>
              <a:rPr lang="en-US" altLang="zh-CN" sz="2000" dirty="0">
                <a:solidFill>
                  <a:schemeClr val="bg1"/>
                </a:solidFill>
                <a:latin typeface="Arial" panose="020B0604020202020204" pitchFamily="34" charset="0"/>
                <a:ea typeface="华文仿宋" panose="02010600040101010101" pitchFamily="2" charset="-122"/>
                <a:cs typeface="Arial" panose="020B0604020202020204" pitchFamily="34" charset="0"/>
              </a:rPr>
              <a:t>The Research Progress</a:t>
            </a:r>
            <a:endParaRPr lang="zh-CN" altLang="en-US" sz="2000" dirty="0">
              <a:solidFill>
                <a:schemeClr val="bg1"/>
              </a:solidFill>
              <a:latin typeface="Arial" panose="020B0604020202020204" pitchFamily="34" charset="0"/>
              <a:ea typeface="华文仿宋" panose="02010600040101010101" pitchFamily="2" charset="-122"/>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1126</TotalTime>
  <Words>698</Words>
  <Application>Microsoft Office PowerPoint</Application>
  <PresentationFormat>宽屏</PresentationFormat>
  <Paragraphs>86</Paragraphs>
  <Slides>11</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Gill Sans</vt:lpstr>
      <vt:lpstr>Road Rage</vt:lpstr>
      <vt:lpstr>Roboto</vt:lpstr>
      <vt:lpstr>华文仿宋</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沈国鑫</cp:lastModifiedBy>
  <cp:revision>64</cp:revision>
  <dcterms:created xsi:type="dcterms:W3CDTF">2017-06-08T06:40:00Z</dcterms:created>
  <dcterms:modified xsi:type="dcterms:W3CDTF">2020-07-05T03:47:16Z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

<file path=docProps/thumbnail.jpeg>
</file>